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81" r:id="rId6"/>
    <p:sldId id="282" r:id="rId7"/>
    <p:sldId id="283" r:id="rId8"/>
    <p:sldId id="286" r:id="rId9"/>
    <p:sldId id="292" r:id="rId10"/>
    <p:sldId id="293" r:id="rId11"/>
    <p:sldId id="296" r:id="rId12"/>
    <p:sldId id="294" r:id="rId13"/>
    <p:sldId id="295" r:id="rId14"/>
    <p:sldId id="305" r:id="rId15"/>
    <p:sldId id="291" r:id="rId16"/>
    <p:sldId id="301" r:id="rId17"/>
    <p:sldId id="287" r:id="rId18"/>
    <p:sldId id="288" r:id="rId19"/>
    <p:sldId id="260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1FC0E8-F038-46D6-9E6D-9B3353B8E2DE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F5C5D03F-A38D-4599-96B0-2DADDD0582BA}">
      <dgm:prSet phldrT="[文本]" phldr="0" custT="1"/>
      <dgm:spPr>
        <a:solidFill>
          <a:srgbClr val="0070C0"/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 </a:t>
          </a:r>
          <a:r>
            <a:rPr lang="zh-CN" altLang="en-US" sz="2800" dirty="0">
              <a:solidFill>
                <a:srgbClr val="FFFF00"/>
              </a:solidFill>
              <a:sym typeface="+mn-ea"/>
            </a:rPr>
            <a:t>研究背景及现状</a:t>
          </a:r>
          <a:r>
            <a:rPr lang="zh-CN" altLang="en-US" sz="2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rPr>
            <a:t/>
          </a:r>
          <a:endParaRPr lang="zh-CN" altLang="en-US" sz="2800" dirty="0">
            <a:solidFill>
              <a:srgbClr val="FFFF00"/>
            </a:solidFill>
            <a:latin typeface="Times New Roman" panose="02020603050405020304" pitchFamily="18" charset="0"/>
            <a:cs typeface="Times New Roman" panose="02020603050405020304" pitchFamily="18" charset="0"/>
            <a:sym typeface="+mn-ea"/>
          </a:endParaRPr>
        </a:p>
      </dgm:t>
    </dgm:pt>
    <dgm:pt modelId="{C9EEE689-18B4-4988-BB01-643C2E375A44}" cxnId="{9279130E-21EE-4635-A4FE-A85DAA25BC03}" type="parTrans">
      <dgm:prSet/>
      <dgm:spPr/>
      <dgm:t>
        <a:bodyPr/>
        <a:lstStyle/>
        <a:p>
          <a:endParaRPr lang="zh-CN" altLang="en-US" sz="2800">
            <a:solidFill>
              <a:srgbClr val="FFFF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F56F78E-20F8-47CF-A47B-1721EAF8F82B}" cxnId="{9279130E-21EE-4635-A4FE-A85DAA25BC03}" type="sibTrans">
      <dgm:prSet/>
      <dgm:spPr/>
      <dgm:t>
        <a:bodyPr/>
        <a:lstStyle/>
        <a:p>
          <a:endParaRPr lang="zh-CN" altLang="en-US" sz="2800">
            <a:solidFill>
              <a:srgbClr val="FFFF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F38E1C9-44B7-4A85-8656-2778DCFFE313}">
      <dgm:prSet phldrT="[文本]" phldr="0" custT="1"/>
      <dgm:spPr>
        <a:solidFill>
          <a:srgbClr val="0070C0"/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2. </a:t>
          </a:r>
          <a:r>
            <a:rPr lang="zh-CN" altLang="en-US" sz="2800" dirty="0">
              <a:solidFill>
                <a:srgbClr val="FFFF00"/>
              </a:solidFill>
              <a:sym typeface="+mn-ea"/>
            </a:rPr>
            <a:t>研究目标及内容</a:t>
          </a:r>
          <a:r>
            <a:rPr lang="zh-CN" altLang="en-US" sz="2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rPr>
            <a:t/>
          </a:r>
          <a:endParaRPr lang="zh-CN" altLang="en-US" sz="2800" dirty="0">
            <a:solidFill>
              <a:srgbClr val="FFFF00"/>
            </a:solidFill>
            <a:latin typeface="Times New Roman" panose="02020603050405020304" pitchFamily="18" charset="0"/>
            <a:cs typeface="Times New Roman" panose="02020603050405020304" pitchFamily="18" charset="0"/>
            <a:sym typeface="+mn-ea"/>
          </a:endParaRPr>
        </a:p>
      </dgm:t>
    </dgm:pt>
    <dgm:pt modelId="{426F50BD-F5EF-4F43-8C77-B4EC2EFCC1EC}" cxnId="{293D2BD9-5672-41B1-8823-2F5C67DBD88B}" type="parTrans">
      <dgm:prSet/>
      <dgm:spPr/>
      <dgm:t>
        <a:bodyPr/>
        <a:lstStyle/>
        <a:p>
          <a:endParaRPr lang="zh-CN" altLang="en-US" sz="2800">
            <a:solidFill>
              <a:srgbClr val="FFFF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B3CB968-9F30-4917-8D01-5640E8927C07}" cxnId="{293D2BD9-5672-41B1-8823-2F5C67DBD88B}" type="sibTrans">
      <dgm:prSet/>
      <dgm:spPr/>
      <dgm:t>
        <a:bodyPr/>
        <a:lstStyle/>
        <a:p>
          <a:endParaRPr lang="zh-CN" altLang="en-US" sz="2800">
            <a:solidFill>
              <a:srgbClr val="FFFF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3A121DC-3AD7-476B-871B-A3700E055634}">
      <dgm:prSet phldrT="[文本]" phldr="0" custT="1"/>
      <dgm:spPr>
        <a:solidFill>
          <a:srgbClr val="0070C0"/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dirty="0" smtClean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3.</a:t>
          </a:r>
          <a:r>
            <a:rPr lang="zh-CN" altLang="en-US" sz="2800" dirty="0">
              <a:solidFill>
                <a:srgbClr val="FFFF00"/>
              </a:solidFill>
              <a:sym typeface="+mn-ea"/>
            </a:rPr>
            <a:t>可行性分析</a:t>
          </a:r>
          <a:r>
            <a:rPr lang="zh-CN" altLang="en-US" sz="28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+mn-ea"/>
            </a:rPr>
            <a:t/>
          </a:r>
          <a:endParaRPr lang="zh-CN" altLang="en-US" sz="2800" dirty="0">
            <a:solidFill>
              <a:srgbClr val="FFFF00"/>
            </a:solidFill>
            <a:latin typeface="Times New Roman" panose="02020603050405020304" pitchFamily="18" charset="0"/>
            <a:cs typeface="Times New Roman" panose="02020603050405020304" pitchFamily="18" charset="0"/>
            <a:sym typeface="+mn-ea"/>
          </a:endParaRPr>
        </a:p>
      </dgm:t>
    </dgm:pt>
    <dgm:pt modelId="{E06B6779-40E9-45E7-A1DC-F1DF4E4C56B5}" cxnId="{548CD11E-1919-4EDB-BB0E-1B4780489B04}" type="parTrans">
      <dgm:prSet/>
      <dgm:spPr/>
      <dgm:t>
        <a:bodyPr/>
        <a:lstStyle/>
        <a:p>
          <a:endParaRPr lang="zh-CN" altLang="en-US"/>
        </a:p>
      </dgm:t>
    </dgm:pt>
    <dgm:pt modelId="{5CDDD29B-7289-4741-B145-39B1CDA08758}" cxnId="{548CD11E-1919-4EDB-BB0E-1B4780489B04}" type="sibTrans">
      <dgm:prSet/>
      <dgm:spPr/>
      <dgm:t>
        <a:bodyPr/>
        <a:lstStyle/>
        <a:p>
          <a:endParaRPr lang="zh-CN" altLang="en-US"/>
        </a:p>
      </dgm:t>
    </dgm:pt>
    <dgm:pt modelId="{E41FA784-CE83-45E2-A743-47AEEEFC4837}">
      <dgm:prSet phldrT="[文本]" phldr="0" custT="1"/>
      <dgm:spPr>
        <a:solidFill>
          <a:srgbClr val="0070C0"/>
        </a:solidFill>
      </dgm:spPr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dirty="0" smtClean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4.</a:t>
          </a:r>
          <a:r>
            <a:rPr lang="zh-CN" altLang="en-US" sz="2800" dirty="0">
              <a:solidFill>
                <a:srgbClr val="FFFF00"/>
              </a:solidFill>
              <a:sym typeface="+mn-ea"/>
            </a:rPr>
            <a:t>工作安排</a:t>
          </a:r>
          <a:r>
            <a:rPr lang="zh-CN" altLang="en-US" sz="2800" dirty="0">
              <a:solidFill>
                <a:srgbClr val="FFFF00"/>
              </a:solidFill>
              <a:sym typeface="+mn-ea"/>
            </a:rPr>
            <a:t>及</a:t>
          </a:r>
          <a:r>
            <a:rPr lang="zh-CN" altLang="en-US" sz="2800" dirty="0">
              <a:solidFill>
                <a:srgbClr val="FFFF00"/>
              </a:solidFill>
              <a:sym typeface="+mn-ea"/>
            </a:rPr>
            <a:t>预期</a:t>
          </a:r>
          <a:r>
            <a:rPr lang="zh-CN" altLang="en-US" sz="2800" dirty="0">
              <a:solidFill>
                <a:srgbClr val="FFFF00"/>
              </a:solidFill>
              <a:sym typeface="+mn-ea"/>
            </a:rPr>
            <a:t>成果</a:t>
          </a:r>
          <a:r>
            <a:rPr lang="zh-CN" altLang="en-US" sz="2800" dirty="0">
              <a:solidFill>
                <a:srgbClr val="FFFF00"/>
              </a:solidFill>
              <a:sym typeface="+mn-ea"/>
            </a:rPr>
            <a:t/>
          </a:r>
          <a:endParaRPr lang="zh-CN" altLang="en-US" sz="2800" dirty="0">
            <a:solidFill>
              <a:srgbClr val="FFFF00"/>
            </a:solidFill>
            <a:sym typeface="+mn-ea"/>
          </a:endParaRPr>
        </a:p>
      </dgm:t>
    </dgm:pt>
    <dgm:pt modelId="{09CABE91-AB73-4EA8-9B0C-6AEEF6C8819E}" cxnId="{1220DAEC-E1A7-4434-B394-72D95789CFF6}" type="parTrans">
      <dgm:prSet/>
      <dgm:spPr/>
      <dgm:t>
        <a:bodyPr/>
        <a:lstStyle/>
        <a:p>
          <a:endParaRPr lang="zh-CN" altLang="en-US"/>
        </a:p>
      </dgm:t>
    </dgm:pt>
    <dgm:pt modelId="{0C3C79E3-7EFB-46BA-A0D3-1BE030F5EADC}" cxnId="{1220DAEC-E1A7-4434-B394-72D95789CFF6}" type="sibTrans">
      <dgm:prSet/>
      <dgm:spPr/>
      <dgm:t>
        <a:bodyPr/>
        <a:lstStyle/>
        <a:p>
          <a:endParaRPr lang="zh-CN" altLang="en-US"/>
        </a:p>
      </dgm:t>
    </dgm:pt>
    <dgm:pt modelId="{7BCE85B3-3124-49DE-B9E4-B7EF56CC9166}" type="pres">
      <dgm:prSet presAssocID="{CF1FC0E8-F038-46D6-9E6D-9B3353B8E2DE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874409D-3090-4F2C-A6F6-EF76D51C40A4}" type="pres">
      <dgm:prSet presAssocID="{F5C5D03F-A38D-4599-96B0-2DADDD0582BA}" presName="parentLin" presStyleCnt="0"/>
      <dgm:spPr/>
    </dgm:pt>
    <dgm:pt modelId="{87C29841-D761-4C67-835A-D9A6098471DC}" type="pres">
      <dgm:prSet presAssocID="{F5C5D03F-A38D-4599-96B0-2DADDD0582BA}" presName="parentLeftMargin" presStyleCnt="0"/>
      <dgm:spPr/>
      <dgm:t>
        <a:bodyPr/>
        <a:lstStyle/>
        <a:p>
          <a:endParaRPr lang="zh-CN" altLang="en-US"/>
        </a:p>
      </dgm:t>
    </dgm:pt>
    <dgm:pt modelId="{20055350-F2FB-45D9-8A77-6DC896B88861}" type="pres">
      <dgm:prSet presAssocID="{F5C5D03F-A38D-4599-96B0-2DADDD0582BA}" presName="parentText" presStyleLbl="node1" presStyleIdx="0" presStyleCnt="4" custScaleX="9662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59D1F9F-0EA3-4840-949E-9DC268613EBC}" type="pres">
      <dgm:prSet presAssocID="{F5C5D03F-A38D-4599-96B0-2DADDD0582BA}" presName="negativeSpace" presStyleCnt="0"/>
      <dgm:spPr/>
    </dgm:pt>
    <dgm:pt modelId="{F20B53C1-5B7B-4391-BEFB-15A509B7C127}" type="pres">
      <dgm:prSet presAssocID="{F5C5D03F-A38D-4599-96B0-2DADDD0582BA}" presName="childText" presStyleLbl="conFgAcc1" presStyleIdx="0" presStyleCnt="4">
        <dgm:presLayoutVars>
          <dgm:bulletEnabled val="1"/>
        </dgm:presLayoutVars>
      </dgm:prSet>
      <dgm:spPr>
        <a:ln>
          <a:solidFill>
            <a:srgbClr val="0070C0"/>
          </a:solidFill>
        </a:ln>
      </dgm:spPr>
    </dgm:pt>
    <dgm:pt modelId="{0C359F09-977A-4A5B-AF0A-0C86F06CB98B}" type="pres">
      <dgm:prSet presAssocID="{CF56F78E-20F8-47CF-A47B-1721EAF8F82B}" presName="spaceBetweenRectangles" presStyleCnt="0"/>
      <dgm:spPr/>
    </dgm:pt>
    <dgm:pt modelId="{030DCC56-18F0-455B-8A46-78FAB7B382F4}" type="pres">
      <dgm:prSet presAssocID="{CF38E1C9-44B7-4A85-8656-2778DCFFE313}" presName="parentLin" presStyleCnt="0"/>
      <dgm:spPr/>
    </dgm:pt>
    <dgm:pt modelId="{D01D58B3-2FCE-4B7A-BAC2-3101760AA998}" type="pres">
      <dgm:prSet presAssocID="{CF38E1C9-44B7-4A85-8656-2778DCFFE313}" presName="parentLeftMargin" presStyleCnt="0"/>
      <dgm:spPr/>
      <dgm:t>
        <a:bodyPr/>
        <a:lstStyle/>
        <a:p>
          <a:endParaRPr lang="zh-CN" altLang="en-US"/>
        </a:p>
      </dgm:t>
    </dgm:pt>
    <dgm:pt modelId="{AEDED157-4F7A-4C4A-8CD1-A16EB44D793C}" type="pres">
      <dgm:prSet presAssocID="{CF38E1C9-44B7-4A85-8656-2778DCFFE313}" presName="parentText" presStyleLbl="node1" presStyleIdx="1" presStyleCnt="4" custScaleX="96626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5F3DF07-334F-4AA4-B2A0-940E8B712D30}" type="pres">
      <dgm:prSet presAssocID="{CF38E1C9-44B7-4A85-8656-2778DCFFE313}" presName="negativeSpace" presStyleCnt="0"/>
      <dgm:spPr/>
    </dgm:pt>
    <dgm:pt modelId="{9CE5711D-2598-47B2-9C31-B58CCBDBA707}" type="pres">
      <dgm:prSet presAssocID="{CF38E1C9-44B7-4A85-8656-2778DCFFE313}" presName="childText" presStyleLbl="conFgAcc1" presStyleIdx="1" presStyleCnt="4">
        <dgm:presLayoutVars>
          <dgm:bulletEnabled val="1"/>
        </dgm:presLayoutVars>
      </dgm:prSet>
      <dgm:spPr>
        <a:ln>
          <a:solidFill>
            <a:srgbClr val="0070C0"/>
          </a:solidFill>
        </a:ln>
      </dgm:spPr>
    </dgm:pt>
    <dgm:pt modelId="{89EFF896-8BFE-4815-9D7F-6A2F8BE39A10}" type="pres">
      <dgm:prSet presAssocID="{9B3CB968-9F30-4917-8D01-5640E8927C07}" presName="spaceBetweenRectangles" presStyleCnt="0"/>
      <dgm:spPr/>
    </dgm:pt>
    <dgm:pt modelId="{39BDF644-340C-4179-AA95-9C03DAC28DBB}" type="pres">
      <dgm:prSet presAssocID="{B3A121DC-3AD7-476B-871B-A3700E055634}" presName="parentLin" presStyleCnt="0"/>
      <dgm:spPr/>
    </dgm:pt>
    <dgm:pt modelId="{E69711EA-F3FC-4BC9-A4E2-71BD93205B55}" type="pres">
      <dgm:prSet presAssocID="{B3A121DC-3AD7-476B-871B-A3700E055634}" presName="parentLeftMargin" presStyleCnt="0"/>
      <dgm:spPr/>
      <dgm:t>
        <a:bodyPr/>
        <a:lstStyle/>
        <a:p>
          <a:endParaRPr lang="zh-CN" altLang="en-US"/>
        </a:p>
      </dgm:t>
    </dgm:pt>
    <dgm:pt modelId="{960CED75-7111-4759-A342-0E3EE27E9F08}" type="pres">
      <dgm:prSet presAssocID="{B3A121DC-3AD7-476B-871B-A3700E055634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A553240-9022-412D-957C-71C6DBC3B15B}" type="pres">
      <dgm:prSet presAssocID="{B3A121DC-3AD7-476B-871B-A3700E055634}" presName="negativeSpace" presStyleCnt="0"/>
      <dgm:spPr/>
    </dgm:pt>
    <dgm:pt modelId="{F6263D5B-8B3B-476B-8A23-1DB7042C1A3A}" type="pres">
      <dgm:prSet presAssocID="{B3A121DC-3AD7-476B-871B-A3700E055634}" presName="childText" presStyleLbl="conFgAcc1" presStyleIdx="2" presStyleCnt="4">
        <dgm:presLayoutVars>
          <dgm:bulletEnabled val="1"/>
        </dgm:presLayoutVars>
      </dgm:prSet>
      <dgm:spPr/>
    </dgm:pt>
    <dgm:pt modelId="{376D9D69-D2DC-44F9-B0A6-01E1748EC7C9}" type="pres">
      <dgm:prSet presAssocID="{5CDDD29B-7289-4741-B145-39B1CDA08758}" presName="spaceBetweenRectangles" presStyleCnt="0"/>
      <dgm:spPr/>
    </dgm:pt>
    <dgm:pt modelId="{748E0FD1-D266-474F-800F-7DA2C1DBC65A}" type="pres">
      <dgm:prSet presAssocID="{E41FA784-CE83-45E2-A743-47AEEEFC4837}" presName="parentLin" presStyleCnt="0"/>
      <dgm:spPr/>
    </dgm:pt>
    <dgm:pt modelId="{0FE92C33-3F03-499F-A28A-7DBBE8E352D9}" type="pres">
      <dgm:prSet presAssocID="{E41FA784-CE83-45E2-A743-47AEEEFC4837}" presName="parentLeftMargin" presStyleCnt="0"/>
      <dgm:spPr/>
      <dgm:t>
        <a:bodyPr/>
        <a:lstStyle/>
        <a:p>
          <a:endParaRPr lang="zh-CN" altLang="en-US"/>
        </a:p>
      </dgm:t>
    </dgm:pt>
    <dgm:pt modelId="{6C0C2981-F0AA-40B0-9C64-19774DFBF17C}" type="pres">
      <dgm:prSet presAssocID="{E41FA784-CE83-45E2-A743-47AEEEFC4837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3595A8A-2559-454C-88C9-5A7DEE8F7708}" type="pres">
      <dgm:prSet presAssocID="{E41FA784-CE83-45E2-A743-47AEEEFC4837}" presName="negativeSpace" presStyleCnt="0"/>
      <dgm:spPr/>
    </dgm:pt>
    <dgm:pt modelId="{2639CC93-19A6-42B8-A54A-CB1F6BFD877E}" type="pres">
      <dgm:prSet presAssocID="{E41FA784-CE83-45E2-A743-47AEEEFC4837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9279130E-21EE-4635-A4FE-A85DAA25BC03}" srcId="{CF1FC0E8-F038-46D6-9E6D-9B3353B8E2DE}" destId="{F5C5D03F-A38D-4599-96B0-2DADDD0582BA}" srcOrd="0" destOrd="0" parTransId="{C9EEE689-18B4-4988-BB01-643C2E375A44}" sibTransId="{CF56F78E-20F8-47CF-A47B-1721EAF8F82B}"/>
    <dgm:cxn modelId="{293D2BD9-5672-41B1-8823-2F5C67DBD88B}" srcId="{CF1FC0E8-F038-46D6-9E6D-9B3353B8E2DE}" destId="{CF38E1C9-44B7-4A85-8656-2778DCFFE313}" srcOrd="1" destOrd="0" parTransId="{426F50BD-F5EF-4F43-8C77-B4EC2EFCC1EC}" sibTransId="{9B3CB968-9F30-4917-8D01-5640E8927C07}"/>
    <dgm:cxn modelId="{548CD11E-1919-4EDB-BB0E-1B4780489B04}" srcId="{CF1FC0E8-F038-46D6-9E6D-9B3353B8E2DE}" destId="{B3A121DC-3AD7-476B-871B-A3700E055634}" srcOrd="2" destOrd="0" parTransId="{E06B6779-40E9-45E7-A1DC-F1DF4E4C56B5}" sibTransId="{5CDDD29B-7289-4741-B145-39B1CDA08758}"/>
    <dgm:cxn modelId="{1220DAEC-E1A7-4434-B394-72D95789CFF6}" srcId="{CF1FC0E8-F038-46D6-9E6D-9B3353B8E2DE}" destId="{E41FA784-CE83-45E2-A743-47AEEEFC4837}" srcOrd="3" destOrd="0" parTransId="{09CABE91-AB73-4EA8-9B0C-6AEEF6C8819E}" sibTransId="{0C3C79E3-7EFB-46BA-A0D3-1BE030F5EADC}"/>
    <dgm:cxn modelId="{2AAA21D3-A925-4BD6-AB03-80530F57FC24}" type="presOf" srcId="{CF1FC0E8-F038-46D6-9E6D-9B3353B8E2DE}" destId="{7BCE85B3-3124-49DE-B9E4-B7EF56CC9166}" srcOrd="0" destOrd="0" presId="urn:microsoft.com/office/officeart/2005/8/layout/list1"/>
    <dgm:cxn modelId="{85257AEE-D8A8-41F6-9A9E-70E3EDEB554A}" type="presParOf" srcId="{7BCE85B3-3124-49DE-B9E4-B7EF56CC9166}" destId="{1874409D-3090-4F2C-A6F6-EF76D51C40A4}" srcOrd="0" destOrd="0" presId="urn:microsoft.com/office/officeart/2005/8/layout/list1"/>
    <dgm:cxn modelId="{13FF1481-9EB0-4F3D-8439-F072013F1771}" type="presParOf" srcId="{1874409D-3090-4F2C-A6F6-EF76D51C40A4}" destId="{87C29841-D761-4C67-835A-D9A6098471DC}" srcOrd="0" destOrd="0" presId="urn:microsoft.com/office/officeart/2005/8/layout/list1"/>
    <dgm:cxn modelId="{786DD1BA-E083-4D74-BF7E-0D8E582E9DF3}" type="presOf" srcId="{F5C5D03F-A38D-4599-96B0-2DADDD0582BA}" destId="{87C29841-D761-4C67-835A-D9A6098471DC}" srcOrd="0" destOrd="0" presId="urn:microsoft.com/office/officeart/2005/8/layout/list1"/>
    <dgm:cxn modelId="{38A0481C-2FB4-4054-B2C3-E30E2CEC54D7}" type="presParOf" srcId="{1874409D-3090-4F2C-A6F6-EF76D51C40A4}" destId="{20055350-F2FB-45D9-8A77-6DC896B88861}" srcOrd="1" destOrd="0" presId="urn:microsoft.com/office/officeart/2005/8/layout/list1"/>
    <dgm:cxn modelId="{1A86517D-86C6-4842-9424-D5E15494B2E9}" type="presOf" srcId="{F5C5D03F-A38D-4599-96B0-2DADDD0582BA}" destId="{20055350-F2FB-45D9-8A77-6DC896B88861}" srcOrd="0" destOrd="0" presId="urn:microsoft.com/office/officeart/2005/8/layout/list1"/>
    <dgm:cxn modelId="{D70BD85A-944D-4474-8E77-F3BC64E46D80}" type="presParOf" srcId="{7BCE85B3-3124-49DE-B9E4-B7EF56CC9166}" destId="{D59D1F9F-0EA3-4840-949E-9DC268613EBC}" srcOrd="1" destOrd="0" presId="urn:microsoft.com/office/officeart/2005/8/layout/list1"/>
    <dgm:cxn modelId="{13D7AD22-A141-4070-8C64-759DDC298C3A}" type="presParOf" srcId="{7BCE85B3-3124-49DE-B9E4-B7EF56CC9166}" destId="{F20B53C1-5B7B-4391-BEFB-15A509B7C127}" srcOrd="2" destOrd="0" presId="urn:microsoft.com/office/officeart/2005/8/layout/list1"/>
    <dgm:cxn modelId="{43CAFA71-EB86-49F2-848C-BA8ED5C9B3E9}" type="presParOf" srcId="{7BCE85B3-3124-49DE-B9E4-B7EF56CC9166}" destId="{0C359F09-977A-4A5B-AF0A-0C86F06CB98B}" srcOrd="3" destOrd="0" presId="urn:microsoft.com/office/officeart/2005/8/layout/list1"/>
    <dgm:cxn modelId="{5A3ABCEF-89FA-47D4-87E9-F72F85CE0F61}" type="presParOf" srcId="{7BCE85B3-3124-49DE-B9E4-B7EF56CC9166}" destId="{030DCC56-18F0-455B-8A46-78FAB7B382F4}" srcOrd="4" destOrd="0" presId="urn:microsoft.com/office/officeart/2005/8/layout/list1"/>
    <dgm:cxn modelId="{73A581AA-C2E4-4652-8559-4219C57E8591}" type="presParOf" srcId="{030DCC56-18F0-455B-8A46-78FAB7B382F4}" destId="{D01D58B3-2FCE-4B7A-BAC2-3101760AA998}" srcOrd="0" destOrd="4" presId="urn:microsoft.com/office/officeart/2005/8/layout/list1"/>
    <dgm:cxn modelId="{FFF30F5E-76D4-4C1D-8FDD-11C0573DE880}" type="presOf" srcId="{CF38E1C9-44B7-4A85-8656-2778DCFFE313}" destId="{D01D58B3-2FCE-4B7A-BAC2-3101760AA998}" srcOrd="0" destOrd="0" presId="urn:microsoft.com/office/officeart/2005/8/layout/list1"/>
    <dgm:cxn modelId="{16C73C43-F9DE-43B1-AFB9-EEEAD625A0A8}" type="presParOf" srcId="{030DCC56-18F0-455B-8A46-78FAB7B382F4}" destId="{AEDED157-4F7A-4C4A-8CD1-A16EB44D793C}" srcOrd="1" destOrd="4" presId="urn:microsoft.com/office/officeart/2005/8/layout/list1"/>
    <dgm:cxn modelId="{CBEFE889-6933-41B5-8121-595E17BE1428}" type="presOf" srcId="{CF38E1C9-44B7-4A85-8656-2778DCFFE313}" destId="{AEDED157-4F7A-4C4A-8CD1-A16EB44D793C}" srcOrd="0" destOrd="0" presId="urn:microsoft.com/office/officeart/2005/8/layout/list1"/>
    <dgm:cxn modelId="{C0B17586-A346-4C1A-8A42-3C87A5FE91FA}" type="presParOf" srcId="{7BCE85B3-3124-49DE-B9E4-B7EF56CC9166}" destId="{15F3DF07-334F-4AA4-B2A0-940E8B712D30}" srcOrd="5" destOrd="0" presId="urn:microsoft.com/office/officeart/2005/8/layout/list1"/>
    <dgm:cxn modelId="{E507A9AB-57F7-4A07-81E2-6B2F01C256B8}" type="presParOf" srcId="{7BCE85B3-3124-49DE-B9E4-B7EF56CC9166}" destId="{9CE5711D-2598-47B2-9C31-B58CCBDBA707}" srcOrd="6" destOrd="0" presId="urn:microsoft.com/office/officeart/2005/8/layout/list1"/>
    <dgm:cxn modelId="{88C1F38B-7B6C-456D-88C9-7EA4440ECBCF}" type="presParOf" srcId="{7BCE85B3-3124-49DE-B9E4-B7EF56CC9166}" destId="{89EFF896-8BFE-4815-9D7F-6A2F8BE39A10}" srcOrd="7" destOrd="0" presId="urn:microsoft.com/office/officeart/2005/8/layout/list1"/>
    <dgm:cxn modelId="{22ED682F-FF1B-4589-A28A-7BC7FAD07B0C}" type="presParOf" srcId="{7BCE85B3-3124-49DE-B9E4-B7EF56CC9166}" destId="{39BDF644-340C-4179-AA95-9C03DAC28DBB}" srcOrd="8" destOrd="0" presId="urn:microsoft.com/office/officeart/2005/8/layout/list1"/>
    <dgm:cxn modelId="{AFE73319-826F-48A5-8687-732A3E9B38CC}" type="presParOf" srcId="{39BDF644-340C-4179-AA95-9C03DAC28DBB}" destId="{E69711EA-F3FC-4BC9-A4E2-71BD93205B55}" srcOrd="0" destOrd="8" presId="urn:microsoft.com/office/officeart/2005/8/layout/list1"/>
    <dgm:cxn modelId="{A3FDE62A-D181-4CC1-A365-7EBE8021D127}" type="presOf" srcId="{B3A121DC-3AD7-476B-871B-A3700E055634}" destId="{E69711EA-F3FC-4BC9-A4E2-71BD93205B55}" srcOrd="0" destOrd="0" presId="urn:microsoft.com/office/officeart/2005/8/layout/list1"/>
    <dgm:cxn modelId="{6995077B-6F78-469C-91F1-03AAF4C2B98B}" type="presParOf" srcId="{39BDF644-340C-4179-AA95-9C03DAC28DBB}" destId="{960CED75-7111-4759-A342-0E3EE27E9F08}" srcOrd="1" destOrd="8" presId="urn:microsoft.com/office/officeart/2005/8/layout/list1"/>
    <dgm:cxn modelId="{485AF3FD-1026-48CA-903C-3FEF2AF12EE8}" type="presOf" srcId="{B3A121DC-3AD7-476B-871B-A3700E055634}" destId="{960CED75-7111-4759-A342-0E3EE27E9F08}" srcOrd="0" destOrd="0" presId="urn:microsoft.com/office/officeart/2005/8/layout/list1"/>
    <dgm:cxn modelId="{F65D4521-8C95-4EA0-AE04-BEC919B2CAEA}" type="presParOf" srcId="{7BCE85B3-3124-49DE-B9E4-B7EF56CC9166}" destId="{7A553240-9022-412D-957C-71C6DBC3B15B}" srcOrd="9" destOrd="0" presId="urn:microsoft.com/office/officeart/2005/8/layout/list1"/>
    <dgm:cxn modelId="{1C9A8D6B-692C-40C7-8C00-818AED5B3EC8}" type="presParOf" srcId="{7BCE85B3-3124-49DE-B9E4-B7EF56CC9166}" destId="{F6263D5B-8B3B-476B-8A23-1DB7042C1A3A}" srcOrd="10" destOrd="0" presId="urn:microsoft.com/office/officeart/2005/8/layout/list1"/>
    <dgm:cxn modelId="{D22FA861-BEE1-4FDE-855B-0452D50A6722}" type="presParOf" srcId="{7BCE85B3-3124-49DE-B9E4-B7EF56CC9166}" destId="{376D9D69-D2DC-44F9-B0A6-01E1748EC7C9}" srcOrd="11" destOrd="0" presId="urn:microsoft.com/office/officeart/2005/8/layout/list1"/>
    <dgm:cxn modelId="{B5918FAE-DB2D-4C08-8068-0800D77A24DE}" type="presParOf" srcId="{7BCE85B3-3124-49DE-B9E4-B7EF56CC9166}" destId="{748E0FD1-D266-474F-800F-7DA2C1DBC65A}" srcOrd="12" destOrd="0" presId="urn:microsoft.com/office/officeart/2005/8/layout/list1"/>
    <dgm:cxn modelId="{607A4E03-8E7D-4540-BF54-438110EC0099}" type="presParOf" srcId="{748E0FD1-D266-474F-800F-7DA2C1DBC65A}" destId="{0FE92C33-3F03-499F-A28A-7DBBE8E352D9}" srcOrd="0" destOrd="12" presId="urn:microsoft.com/office/officeart/2005/8/layout/list1"/>
    <dgm:cxn modelId="{94291EB6-1697-4B85-B884-4F3C58893B09}" type="presOf" srcId="{E41FA784-CE83-45E2-A743-47AEEEFC4837}" destId="{0FE92C33-3F03-499F-A28A-7DBBE8E352D9}" srcOrd="0" destOrd="0" presId="urn:microsoft.com/office/officeart/2005/8/layout/list1"/>
    <dgm:cxn modelId="{50187E5D-7F8D-42C8-B619-9DE90330E42D}" type="presParOf" srcId="{748E0FD1-D266-474F-800F-7DA2C1DBC65A}" destId="{6C0C2981-F0AA-40B0-9C64-19774DFBF17C}" srcOrd="1" destOrd="12" presId="urn:microsoft.com/office/officeart/2005/8/layout/list1"/>
    <dgm:cxn modelId="{3F34F14C-4688-4FFC-B5EE-731F6DEB24B9}" type="presOf" srcId="{E41FA784-CE83-45E2-A743-47AEEEFC4837}" destId="{6C0C2981-F0AA-40B0-9C64-19774DFBF17C}" srcOrd="0" destOrd="0" presId="urn:microsoft.com/office/officeart/2005/8/layout/list1"/>
    <dgm:cxn modelId="{B04A5445-7358-41DF-9CC4-C17BE8DDD646}" type="presParOf" srcId="{7BCE85B3-3124-49DE-B9E4-B7EF56CC9166}" destId="{D3595A8A-2559-454C-88C9-5A7DEE8F7708}" srcOrd="13" destOrd="0" presId="urn:microsoft.com/office/officeart/2005/8/layout/list1"/>
    <dgm:cxn modelId="{17013FED-E8E0-4B4E-B55C-A8F61B425DB8}" type="presParOf" srcId="{7BCE85B3-3124-49DE-B9E4-B7EF56CC9166}" destId="{2639CC93-19A6-42B8-A54A-CB1F6BFD877E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0B53C1-5B7B-4391-BEFB-15A509B7C127}">
      <dsp:nvSpPr>
        <dsp:cNvPr id="0" name=""/>
        <dsp:cNvSpPr/>
      </dsp:nvSpPr>
      <dsp:spPr>
        <a:xfrm>
          <a:off x="0" y="403392"/>
          <a:ext cx="7563245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055350-F2FB-45D9-8A77-6DC896B88861}">
      <dsp:nvSpPr>
        <dsp:cNvPr id="0" name=""/>
        <dsp:cNvSpPr/>
      </dsp:nvSpPr>
      <dsp:spPr>
        <a:xfrm>
          <a:off x="378162" y="108192"/>
          <a:ext cx="5115589" cy="590400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111" tIns="0" rIns="200111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1. </a:t>
          </a:r>
          <a:r>
            <a:rPr lang="zh-CN" altLang="en-US" sz="2800" kern="1200" dirty="0" smtClean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研究背景</a:t>
          </a:r>
          <a:endParaRPr lang="zh-CN" altLang="en-US" sz="2800" kern="1200" dirty="0">
            <a:solidFill>
              <a:srgbClr val="FFFF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6983" y="137013"/>
        <a:ext cx="5057947" cy="532758"/>
      </dsp:txXfrm>
    </dsp:sp>
    <dsp:sp modelId="{9CE5711D-2598-47B2-9C31-B58CCBDBA707}">
      <dsp:nvSpPr>
        <dsp:cNvPr id="0" name=""/>
        <dsp:cNvSpPr/>
      </dsp:nvSpPr>
      <dsp:spPr>
        <a:xfrm>
          <a:off x="0" y="1310593"/>
          <a:ext cx="7563245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0070C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DED157-4F7A-4C4A-8CD1-A16EB44D793C}">
      <dsp:nvSpPr>
        <dsp:cNvPr id="0" name=""/>
        <dsp:cNvSpPr/>
      </dsp:nvSpPr>
      <dsp:spPr>
        <a:xfrm>
          <a:off x="378162" y="1015393"/>
          <a:ext cx="5115642" cy="590400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111" tIns="0" rIns="200111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2. </a:t>
          </a:r>
          <a:r>
            <a:rPr lang="zh-CN" altLang="en-US" sz="2800" kern="1200" dirty="0" smtClean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研究现状</a:t>
          </a:r>
          <a:endParaRPr lang="zh-CN" altLang="en-US" sz="2800" kern="1200" dirty="0">
            <a:solidFill>
              <a:srgbClr val="FFFF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6983" y="1044214"/>
        <a:ext cx="5058000" cy="532758"/>
      </dsp:txXfrm>
    </dsp:sp>
    <dsp:sp modelId="{F6263D5B-8B3B-476B-8A23-1DB7042C1A3A}">
      <dsp:nvSpPr>
        <dsp:cNvPr id="0" name=""/>
        <dsp:cNvSpPr/>
      </dsp:nvSpPr>
      <dsp:spPr>
        <a:xfrm>
          <a:off x="0" y="2217793"/>
          <a:ext cx="7563245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0CED75-7111-4759-A342-0E3EE27E9F08}">
      <dsp:nvSpPr>
        <dsp:cNvPr id="0" name=""/>
        <dsp:cNvSpPr/>
      </dsp:nvSpPr>
      <dsp:spPr>
        <a:xfrm>
          <a:off x="378162" y="1922593"/>
          <a:ext cx="5294271" cy="590400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111" tIns="0" rIns="200111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3.</a:t>
          </a:r>
          <a:r>
            <a:rPr lang="zh-CN" altLang="en-US" sz="2800" kern="1200" dirty="0" smtClean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研究内容与方案</a:t>
          </a:r>
          <a:endParaRPr lang="zh-CN" altLang="en-US" sz="2800" kern="1200" dirty="0">
            <a:solidFill>
              <a:srgbClr val="FFFF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6983" y="1951414"/>
        <a:ext cx="5236629" cy="532758"/>
      </dsp:txXfrm>
    </dsp:sp>
    <dsp:sp modelId="{2639CC93-19A6-42B8-A54A-CB1F6BFD877E}">
      <dsp:nvSpPr>
        <dsp:cNvPr id="0" name=""/>
        <dsp:cNvSpPr/>
      </dsp:nvSpPr>
      <dsp:spPr>
        <a:xfrm>
          <a:off x="0" y="3124993"/>
          <a:ext cx="7563245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0C2981-F0AA-40B0-9C64-19774DFBF17C}">
      <dsp:nvSpPr>
        <dsp:cNvPr id="0" name=""/>
        <dsp:cNvSpPr/>
      </dsp:nvSpPr>
      <dsp:spPr>
        <a:xfrm>
          <a:off x="378162" y="2829793"/>
          <a:ext cx="5294271" cy="590400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111" tIns="0" rIns="200111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4.</a:t>
          </a:r>
          <a:r>
            <a:rPr lang="zh-CN" altLang="en-US" sz="2800" kern="1200" dirty="0" smtClean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研究基础</a:t>
          </a:r>
          <a:endParaRPr lang="zh-CN" altLang="en-US" sz="2800" kern="1200" dirty="0">
            <a:solidFill>
              <a:srgbClr val="FFFF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6983" y="2858614"/>
        <a:ext cx="5236629" cy="532758"/>
      </dsp:txXfrm>
    </dsp:sp>
    <dsp:sp modelId="{0FB3B001-939B-40EF-A6A5-A6EA3B0605B1}">
      <dsp:nvSpPr>
        <dsp:cNvPr id="0" name=""/>
        <dsp:cNvSpPr/>
      </dsp:nvSpPr>
      <dsp:spPr>
        <a:xfrm>
          <a:off x="0" y="4032193"/>
          <a:ext cx="7563245" cy="504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3F4519-A139-415B-9EB2-50E3D739A984}">
      <dsp:nvSpPr>
        <dsp:cNvPr id="0" name=""/>
        <dsp:cNvSpPr/>
      </dsp:nvSpPr>
      <dsp:spPr>
        <a:xfrm>
          <a:off x="378162" y="3736993"/>
          <a:ext cx="5294271" cy="590400"/>
        </a:xfrm>
        <a:prstGeom prst="round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0111" tIns="0" rIns="200111" bIns="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kern="1200" dirty="0" smtClean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5.</a:t>
          </a:r>
          <a:r>
            <a:rPr lang="zh-CN" altLang="en-US" sz="2800" kern="1200" dirty="0" smtClean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研究计划</a:t>
          </a:r>
          <a:endParaRPr lang="zh-CN" altLang="en-US" sz="2800" kern="1200" dirty="0">
            <a:solidFill>
              <a:srgbClr val="FFFF00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6983" y="3765814"/>
        <a:ext cx="5236629" cy="532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nodeHorzAlign" val="l"/>
          <dgm:param type="horzAlign" val="l"/>
        </dgm:alg>
      </dgm:if>
      <dgm:else name="Name2">
        <dgm:alg type="lin">
          <dgm:param type="linDir" val="fromT"/>
          <dgm:param type="vertAlign" val="mid"/>
          <dgm:param type="nodeHorzAlign" val="r"/>
          <dgm:param type="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nodeHorzAlign" val="l"/>
              <dgm:param type="horzAlign" val="l"/>
            </dgm:alg>
          </dgm:if>
          <dgm:else name="Name6">
            <dgm:alg type="lin">
              <dgm:param type="linDir" val="fromR"/>
              <dgm:param type="nodeHorzAlign" val="r"/>
              <dgm:param type="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4.vml.rels><?xml version="1.0" encoding="UTF-8" standalone="yes"?>
<Relationships xmlns="http://schemas.openxmlformats.org/package/2006/relationships"><Relationship Id="rId9" Type="http://schemas.openxmlformats.org/officeDocument/2006/relationships/image" Target="../media/image26.wmf"/><Relationship Id="rId8" Type="http://schemas.openxmlformats.org/officeDocument/2006/relationships/image" Target="../media/image25.wmf"/><Relationship Id="rId7" Type="http://schemas.openxmlformats.org/officeDocument/2006/relationships/image" Target="../media/image24.wmf"/><Relationship Id="rId6" Type="http://schemas.openxmlformats.org/officeDocument/2006/relationships/image" Target="../media/image23.wmf"/><Relationship Id="rId5" Type="http://schemas.openxmlformats.org/officeDocument/2006/relationships/image" Target="../media/image22.wmf"/><Relationship Id="rId4" Type="http://schemas.openxmlformats.org/officeDocument/2006/relationships/image" Target="../media/image21.wmf"/><Relationship Id="rId3" Type="http://schemas.openxmlformats.org/officeDocument/2006/relationships/image" Target="../media/image20.wmf"/><Relationship Id="rId2" Type="http://schemas.openxmlformats.org/officeDocument/2006/relationships/image" Target="../media/image19.emf"/><Relationship Id="rId12" Type="http://schemas.openxmlformats.org/officeDocument/2006/relationships/image" Target="../media/image29.wmf"/><Relationship Id="rId11" Type="http://schemas.openxmlformats.org/officeDocument/2006/relationships/image" Target="../media/image28.wmf"/><Relationship Id="rId10" Type="http://schemas.openxmlformats.org/officeDocument/2006/relationships/image" Target="../media/image27.wmf"/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ADDDF8-1D2B-4663-AB5E-45531DCB8C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2EA180-5D35-47E0-A57F-55067ADA386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 1"/>
          <p:cNvSpPr>
            <a:spLocks noGrp="1" noRot="1" noChangeAspect="1"/>
          </p:cNvSpPr>
          <p:nvPr>
            <p:ph type="sldImg"/>
          </p:nvPr>
        </p:nvSpPr>
        <p:spPr>
          <a:xfrm>
            <a:off x="100013" y="750888"/>
            <a:ext cx="6688137" cy="3762375"/>
          </a:xfrm>
        </p:spPr>
      </p:sp>
      <p:sp>
        <p:nvSpPr>
          <p:cNvPr id="3" name="ノート プレースホル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kumimoji="1" lang="zh-CN" altLang="ja-JP" sz="1800"/>
              <a:t>各位老师好，</a:t>
            </a:r>
            <a:r>
              <a:rPr lang="zh-CN" altLang="en-US" sz="1800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答辩人</a:t>
            </a:r>
            <a:r>
              <a:rPr kumimoji="1" lang="zh-CN" altLang="ja-JP" sz="1800"/>
              <a:t>是李晓丞，我的课题题目是用于生物组织检测的三维电阻抗成像系统开发，指导老师是叶明老师和姚佳烽老师。</a:t>
            </a:r>
            <a:endParaRPr kumimoji="1" lang="zh-CN" altLang="ja-JP" sz="18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B3707BA-1AF4-48CA-880D-B8E9D7B458AC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研究内容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3-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开发静态三维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EIT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成像算法。为将实验数据与仿真数据进行匹配，需要去除仿真中没有的接触阻抗的影响。为计算接触阻抗，我们设置一种特殊的组合电极，每一个电极由周围电极和芯电极两个独立的电极组成。测量数据时，由于电压表的内阻较大，因此忽略测量电极上接触阻抗产生的分压，仅考虑激励电极上产生的分压。首先单独使用芯电极作为激励，获得电压表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vs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读数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u1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，电流表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AS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读数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i1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，然后使用周围电极作为激励，获得读数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u2 i2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，最后使用周围电极和芯电极一起激励，获得读数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u3 i3.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设周围电极接触阻抗为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RA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，芯电极接触阻抗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RC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，场域阻抗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R0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dia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可得左侧方程。设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a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b,c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，解方程可得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R0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RA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Rc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值，至此接触阻抗计算完成。</a:t>
            </a:r>
            <a:endParaRPr lang="zh-CN" altLang="en-US" dirty="0" smtClean="0"/>
          </a:p>
          <a:p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成像算法主要使用</a:t>
            </a:r>
            <a:r>
              <a:rPr lang="zh-CN" altLang="en-US"/>
              <a:t>深度学习。其中数据集由</a:t>
            </a:r>
            <a:r>
              <a:rPr lang="en-US" altLang="zh-CN"/>
              <a:t>comsol with matlab</a:t>
            </a:r>
            <a:r>
              <a:rPr lang="zh-CN" altLang="en-US"/>
              <a:t>制作，仿真将引入目标个数、形状、姿态、尺寸等变量，预计数据集大小在</a:t>
            </a:r>
            <a:r>
              <a:rPr lang="en-US" altLang="zh-CN"/>
              <a:t>10000</a:t>
            </a:r>
            <a:r>
              <a:rPr lang="zh-CN" altLang="en-US"/>
              <a:t>个左右。深度学习网络将尝试更改数据预处理方法、主干网络、损失函数、优化器等，以提高成像效果。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研究内容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4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是</a:t>
            </a:r>
            <a:r>
              <a:rPr lang="zh-CN" altLang="en-US" dirty="0">
                <a:sym typeface="+mn-ea"/>
              </a:rPr>
              <a:t>进行组织测量实验以证明方法实用性，考虑使用鸡蛋和肉类等动物组织进行前期实验，如果进展顺利可以考虑与合作医院进行人体实验。</a:t>
            </a:r>
            <a:endParaRPr lang="zh-CN" altLang="en-US" dirty="0" smtClean="0"/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关于可行性分析，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我们已经通过制作</a:t>
            </a:r>
            <a:r>
              <a:rPr lang="zh-CN" altLang="en-US">
                <a:sym typeface="+mn-ea"/>
              </a:rPr>
              <a:t>仿真数据集，训练神经网络的方法，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实现二维多边形目标的检测，并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已经投稿</a:t>
            </a:r>
            <a:r>
              <a:rPr lang="zh-CN" altLang="en-US">
                <a:sym typeface="+mn-ea"/>
              </a:rPr>
              <a:t>仪器仪表学报。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针对三维</a:t>
            </a:r>
            <a:r>
              <a:rPr lang="en-US" altLang="zh-CN"/>
              <a:t>EIT,</a:t>
            </a:r>
            <a:r>
              <a:rPr lang="zh-CN" altLang="en-US"/>
              <a:t>我们已经进行了</a:t>
            </a:r>
            <a:r>
              <a:rPr lang="en-US" altLang="zh-CN"/>
              <a:t>20</a:t>
            </a:r>
            <a:r>
              <a:rPr lang="zh-CN" altLang="en-US"/>
              <a:t>倍电导率差异模型仿真，并使用神经网络在仿真数据集上成功成像，同时完成了三维电极的制作。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スライド イメージ プレースホルダー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459" name="ノート プレースホルダー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920750"/>
            <a:r>
              <a:rPr kumimoji="1" lang="zh-CN" altLang="ja-JP" sz="1800"/>
              <a:t>课题主要从</a:t>
            </a:r>
            <a:r>
              <a:rPr kumimoji="1" lang="en-US" altLang="zh-CN" sz="1800"/>
              <a:t>4</a:t>
            </a:r>
            <a:r>
              <a:rPr kumimoji="1" lang="zh-CN" altLang="en-US" sz="1800"/>
              <a:t>个方面进行论述，</a:t>
            </a:r>
            <a:r>
              <a:rPr kumimoji="1" lang="en-US" altLang="zh-CN" sz="1800"/>
              <a:t>1</a:t>
            </a:r>
            <a:r>
              <a:rPr kumimoji="1" lang="zh-CN" altLang="en-US" sz="1800"/>
              <a:t>是研究背景及现状，</a:t>
            </a:r>
            <a:r>
              <a:rPr kumimoji="1" lang="en-US" altLang="zh-CN" sz="1800"/>
              <a:t>2</a:t>
            </a:r>
            <a:r>
              <a:rPr kumimoji="1" lang="zh-CN" altLang="en-US" sz="1800"/>
              <a:t>是研究目标及内容，</a:t>
            </a:r>
            <a:r>
              <a:rPr kumimoji="1" lang="en-US" altLang="zh-CN" sz="1800"/>
              <a:t>3</a:t>
            </a:r>
            <a:r>
              <a:rPr kumimoji="1" lang="zh-CN" altLang="en-US" sz="1800"/>
              <a:t>是可行性分析，</a:t>
            </a:r>
            <a:r>
              <a:rPr kumimoji="1" lang="en-US" altLang="zh-CN" sz="1800"/>
              <a:t>4</a:t>
            </a:r>
            <a:r>
              <a:rPr kumimoji="1" lang="zh-CN" altLang="en-US" sz="1800"/>
              <a:t>是工作安排及预期成果</a:t>
            </a:r>
            <a:endParaRPr kumimoji="1" lang="zh-CN" altLang="en-US" sz="1800"/>
          </a:p>
        </p:txBody>
      </p:sp>
      <p:sp>
        <p:nvSpPr>
          <p:cNvPr id="19460" name="スライド番号プレースホルダー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defRPr>
            </a:lvl9pPr>
          </a:lstStyle>
          <a:p>
            <a:fld id="{4CB5BC22-5C1C-49C0-B29F-551C3DEDFEBE}" type="slidenum">
              <a:rPr kumimoji="1" lang="ja-JP" altLang="en-US" sz="1200" smtClean="0">
                <a:ea typeface="宋体" panose="02010600030101010101" pitchFamily="2" charset="-122"/>
              </a:rPr>
            </a:fld>
            <a:endParaRPr kumimoji="1" lang="ja-JP" altLang="en-US" sz="120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 sz="1800"/>
              <a:t>电阻抗成像是一种一种无损功能成像技术。通过在被测物体边界注入激励电信号，测量表面电信号，采用成像算法重建出反映出被测物内部不同的组织特性的阻抗图像。不同生物组织有着不同的电阻率，而癌变组织相较于正常组织有着较低的电阻率。因此我们可以采用电阻抗成像技术区分正常组织和癌变组织。</a:t>
            </a:r>
            <a:endParaRPr lang="zh-CN" altLang="en-US" sz="18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 sz="1800"/>
              <a:t>在外科肿瘤手术中，为了降低肿瘤复发率，需要保证癌变组织被完全切除，切缘为正常组织。</a:t>
            </a:r>
            <a:r>
              <a:rPr lang="zh-CN" altLang="en-US" sz="1800">
                <a:sym typeface="+mn-ea"/>
              </a:rPr>
              <a:t>经常采用</a:t>
            </a:r>
            <a:r>
              <a:rPr lang="zh-CN" altLang="en-US" sz="1800"/>
              <a:t>术中切片的方法进行观察切除组织，该方法有着速度较慢的缺点，而且只能观察二维平面。而</a:t>
            </a:r>
            <a:r>
              <a:rPr lang="zh-CN" altLang="en-US" sz="1800" dirty="0">
                <a:solidFill>
                  <a:srgbClr val="0000FF"/>
                </a:solidFill>
                <a:sym typeface="+mn-ea"/>
              </a:rPr>
              <a:t>电阻抗设备成本低廉、结构简单，并且具备功能成像的特点，可以考虑用于术中切除组织观察。</a:t>
            </a:r>
            <a:endParaRPr lang="zh-CN" altLang="en-US" sz="1800" dirty="0">
              <a:solidFill>
                <a:srgbClr val="0000FF"/>
              </a:solidFill>
            </a:endParaRPr>
          </a:p>
          <a:p>
            <a:endParaRPr lang="zh-CN" altLang="en-US" sz="18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 sz="1800">
                <a:ea typeface="+mn-lt"/>
                <a:cs typeface="+mn-lt"/>
                <a:sym typeface="+mn-ea"/>
              </a:rPr>
              <a:t>徐峰等将电阻抗成像技术应用于乳腺癌检查，提高了检查结果的可靠性。杨云杰等搭建全连接</a:t>
            </a:r>
            <a:r>
              <a:rPr lang="en-US" altLang="zh-CN" sz="1800">
                <a:ea typeface="+mn-lt"/>
                <a:cs typeface="+mn-lt"/>
                <a:sym typeface="+mn-ea"/>
              </a:rPr>
              <a:t>+Unet</a:t>
            </a:r>
            <a:r>
              <a:rPr lang="zh-CN" altLang="en-US" sz="1800">
                <a:ea typeface="+mn-lt"/>
                <a:cs typeface="+mn-lt"/>
                <a:sym typeface="+mn-ea"/>
              </a:rPr>
              <a:t>神经网络，实现了对场域内肿瘤细胞的成像。</a:t>
            </a:r>
            <a:r>
              <a:rPr lang="zh-CN" altLang="en-US" sz="1800" dirty="0">
                <a:solidFill>
                  <a:srgbClr val="0000FF"/>
                </a:solidFill>
                <a:sym typeface="+mn-ea"/>
              </a:rPr>
              <a:t>目前</a:t>
            </a:r>
            <a:r>
              <a:rPr lang="en-US" altLang="zh-CN" sz="1800" dirty="0">
                <a:solidFill>
                  <a:srgbClr val="0000FF"/>
                </a:solidFill>
                <a:sym typeface="+mn-ea"/>
              </a:rPr>
              <a:t>EIT</a:t>
            </a:r>
            <a:r>
              <a:rPr lang="zh-CN" altLang="en-US" sz="1800" dirty="0">
                <a:solidFill>
                  <a:srgbClr val="0000FF"/>
                </a:solidFill>
                <a:sym typeface="+mn-ea"/>
              </a:rPr>
              <a:t>系统的研究大都集中在差分成像领域，对于静态成像的研究较少，限制了其应用范围。应用在组织检测还需要进一步减少传感器</a:t>
            </a:r>
            <a:r>
              <a:rPr lang="zh-CN" altLang="en-US" sz="1800" dirty="0">
                <a:solidFill>
                  <a:srgbClr val="0000FF"/>
                </a:solidFill>
                <a:sym typeface="+mn-ea"/>
              </a:rPr>
              <a:t>接触阻抗的影响，并对算法进行优化。</a:t>
            </a:r>
            <a:endParaRPr lang="zh-CN" altLang="en-US" sz="1800">
              <a:ea typeface="+mn-lt"/>
              <a:cs typeface="+mn-lt"/>
              <a:sym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pPr>
              <a:lnSpc>
                <a:spcPct val="150000"/>
              </a:lnSpc>
            </a:pPr>
            <a:r>
              <a:rPr lang="zh-CN" altLang="en-US" sz="1800"/>
              <a:t>研究内容为</a:t>
            </a:r>
            <a:r>
              <a:rPr lang="en-US" altLang="zh-CN" sz="1800" dirty="0">
                <a:sym typeface="+mn-ea"/>
              </a:rPr>
              <a:t>1.</a:t>
            </a:r>
            <a:r>
              <a:rPr lang="zh-CN" altLang="en-US" sz="1800" dirty="0">
                <a:sym typeface="+mn-ea"/>
              </a:rPr>
              <a:t> 开发适用于三维检测的</a:t>
            </a:r>
            <a:r>
              <a:rPr lang="en-US" altLang="zh-CN" sz="1800" dirty="0">
                <a:sym typeface="+mn-ea"/>
              </a:rPr>
              <a:t>EIT</a:t>
            </a:r>
            <a:r>
              <a:rPr lang="zh-CN" altLang="en-US" sz="1800" dirty="0">
                <a:sym typeface="+mn-ea"/>
              </a:rPr>
              <a:t>传感器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1800" dirty="0">
                <a:sym typeface="+mn-ea"/>
              </a:rPr>
              <a:t>2.</a:t>
            </a:r>
            <a:r>
              <a:rPr lang="zh-CN" altLang="en-US" sz="1800" dirty="0">
                <a:sym typeface="+mn-ea"/>
              </a:rPr>
              <a:t>建立用于组织检测的电阻抗成像系统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1800" dirty="0">
                <a:sym typeface="+mn-ea"/>
              </a:rPr>
              <a:t>3.</a:t>
            </a:r>
            <a:r>
              <a:rPr lang="zh-CN" altLang="en-US" sz="1800" dirty="0">
                <a:sym typeface="+mn-ea"/>
              </a:rPr>
              <a:t>开发静态三维</a:t>
            </a:r>
            <a:r>
              <a:rPr lang="en-US" altLang="zh-CN" sz="1800" dirty="0">
                <a:sym typeface="+mn-ea"/>
              </a:rPr>
              <a:t>EIT</a:t>
            </a:r>
            <a:r>
              <a:rPr lang="zh-CN" altLang="en-US" sz="1800" dirty="0">
                <a:sym typeface="+mn-ea"/>
              </a:rPr>
              <a:t>成像算法</a:t>
            </a:r>
            <a:endParaRPr lang="zh-CN" altLang="en-US" sz="1800" dirty="0"/>
          </a:p>
          <a:p>
            <a:pPr>
              <a:lnSpc>
                <a:spcPct val="150000"/>
              </a:lnSpc>
            </a:pPr>
            <a:r>
              <a:rPr lang="en-US" altLang="zh-CN" sz="1800" dirty="0">
                <a:sym typeface="+mn-ea"/>
              </a:rPr>
              <a:t>4.</a:t>
            </a:r>
            <a:r>
              <a:rPr lang="zh-CN" altLang="en-US" sz="1800" dirty="0">
                <a:sym typeface="+mn-ea"/>
              </a:rPr>
              <a:t>进行组织测量实验</a:t>
            </a:r>
            <a:endParaRPr lang="zh-CN" altLang="en-US" sz="1800" dirty="0"/>
          </a:p>
          <a:p>
            <a:endParaRPr lang="zh-CN" altLang="en-US" sz="18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 dirty="0" smtClean="0">
                <a:sym typeface="+mn-ea"/>
              </a:rPr>
              <a:t>研究内容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1-</a:t>
            </a:r>
            <a:r>
              <a:rPr lang="zh-CN" altLang="en-US" dirty="0">
                <a:sym typeface="+mn-ea"/>
              </a:rPr>
              <a:t>开发适用于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三维检测的EIT传感器，包括探索不同电极个数、电极材料、电极形状对于成像的影响。随着电极数目增多，能够获得的信息量增大，但是系统的复杂程度和测量时间也会随之增多。电极材料对于接触阻抗会有一定影响，同时铜电极表面易生锈导致电极失效，而银电极、金电极价格又较高。采用表面沉金工艺的铜电极是一种较好的选择。为了计算接触阻抗，我们提出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一种特殊形状的组合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电极。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研究内容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2-</a:t>
            </a:r>
            <a:r>
              <a:rPr lang="zh-CN" altLang="en-US" dirty="0">
                <a:sym typeface="+mn-ea"/>
              </a:rPr>
              <a:t>建立用于组织检测的电阻抗成像系统，其中硬件系统由</a:t>
            </a:r>
            <a:r>
              <a:rPr lang="en-US" altLang="zh-CN" dirty="0">
                <a:sym typeface="+mn-ea"/>
              </a:rPr>
              <a:t>EIT</a:t>
            </a:r>
            <a:r>
              <a:rPr lang="zh-CN" altLang="en-US" dirty="0">
                <a:sym typeface="+mn-ea"/>
              </a:rPr>
              <a:t>传感器、信号发生器、</a:t>
            </a:r>
            <a:r>
              <a:rPr lang="en-US" altLang="zh-CN" dirty="0">
                <a:sym typeface="+mn-ea"/>
              </a:rPr>
              <a:t>Keysight34980A</a:t>
            </a:r>
            <a:r>
              <a:rPr lang="zh-CN" altLang="en-US" dirty="0">
                <a:sym typeface="+mn-ea"/>
              </a:rPr>
              <a:t>多功能源表模块和</a:t>
            </a:r>
            <a:r>
              <a:rPr lang="en-US" altLang="zh-CN" dirty="0">
                <a:sym typeface="+mn-ea"/>
              </a:rPr>
              <a:t>PC</a:t>
            </a:r>
            <a:r>
              <a:rPr lang="zh-CN" altLang="en-US" dirty="0">
                <a:sym typeface="+mn-ea"/>
              </a:rPr>
              <a:t>组成，同时采用</a:t>
            </a:r>
            <a:r>
              <a:rPr lang="en-US" altLang="zh-CN" dirty="0">
                <a:sym typeface="+mn-ea"/>
              </a:rPr>
              <a:t>IO</a:t>
            </a:r>
            <a:r>
              <a:rPr lang="zh-CN" altLang="en-US" dirty="0">
                <a:sym typeface="+mn-ea"/>
              </a:rPr>
              <a:t>继电器对</a:t>
            </a:r>
            <a:r>
              <a:rPr lang="en-US" altLang="zh-CN" dirty="0">
                <a:sym typeface="+mn-ea"/>
              </a:rPr>
              <a:t>34980</a:t>
            </a:r>
            <a:r>
              <a:rPr lang="zh-CN" altLang="en-US" dirty="0">
                <a:sym typeface="+mn-ea"/>
              </a:rPr>
              <a:t>进行接口扩展。</a:t>
            </a:r>
            <a:endParaRPr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软件系统主要包括数据采集功能和成像功能，使用</a:t>
            </a:r>
            <a:r>
              <a:rPr lang="en-US" altLang="zh-CN"/>
              <a:t>c++</a:t>
            </a:r>
            <a:r>
              <a:rPr lang="zh-CN" altLang="en-US"/>
              <a:t>语言编写</a:t>
            </a:r>
            <a:r>
              <a:rPr lang="zh-CN" altLang="en-US"/>
              <a:t>并</a:t>
            </a:r>
            <a:r>
              <a:rPr lang="zh-CN" altLang="en-US"/>
              <a:t>采用</a:t>
            </a:r>
            <a:r>
              <a:rPr lang="en-US" altLang="zh-CN"/>
              <a:t>qt</a:t>
            </a:r>
            <a:r>
              <a:rPr lang="zh-CN" altLang="en-US"/>
              <a:t>开发界面。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8DF69-C87C-4850-AB1A-47A298DE13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E58A9-B156-4387-9E08-1F207841A8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8DF69-C87C-4850-AB1A-47A298DE13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E58A9-B156-4387-9E08-1F207841A8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8DF69-C87C-4850-AB1A-47A298DE13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E58A9-B156-4387-9E08-1F207841A8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 サブタイトルの書式設定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83568CA5-4366-445A-BE9F-EB999541A714}" type="datetime1">
              <a:rPr kumimoji="1" lang="ja-JP" altLang="en-US" smtClean="0"/>
            </a:fld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E3EF710D-88EA-4490-B206-6FBBEC3B3D55}" type="slidenum">
              <a:rPr kumimoji="1" lang="ja-JP" altLang="en-US" smtClean="0"/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タイトル スライド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431371" y="144016"/>
            <a:ext cx="7008779" cy="476672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kumimoji="1" lang="ja-JP" altLang="en-US" dirty="0"/>
          </a:p>
        </p:txBody>
      </p:sp>
      <p:grpSp>
        <p:nvGrpSpPr>
          <p:cNvPr id="7" name="グループ化 8"/>
          <p:cNvGrpSpPr/>
          <p:nvPr userDrawn="1"/>
        </p:nvGrpSpPr>
        <p:grpSpPr>
          <a:xfrm>
            <a:off x="431371" y="731942"/>
            <a:ext cx="11142791" cy="248786"/>
            <a:chOff x="882650" y="3117850"/>
            <a:chExt cx="7272338" cy="0"/>
          </a:xfrm>
        </p:grpSpPr>
        <p:sp>
          <p:nvSpPr>
            <p:cNvPr id="8" name="Line 9"/>
            <p:cNvSpPr>
              <a:spLocks noChangeShapeType="1"/>
            </p:cNvSpPr>
            <p:nvPr/>
          </p:nvSpPr>
          <p:spPr bwMode="auto">
            <a:xfrm>
              <a:off x="882650" y="3117850"/>
              <a:ext cx="6408738" cy="0"/>
            </a:xfrm>
            <a:prstGeom prst="line">
              <a:avLst/>
            </a:prstGeom>
            <a:noFill/>
            <a:ln w="57150">
              <a:solidFill>
                <a:srgbClr val="0000FF"/>
              </a:solidFill>
              <a:round/>
            </a:ln>
            <a:effectLst/>
          </p:spPr>
          <p:txBody>
            <a:bodyPr/>
            <a:lstStyle/>
            <a:p>
              <a:endParaRPr lang="ja-JP" altLang="en-US" sz="1800"/>
            </a:p>
          </p:txBody>
        </p:sp>
        <p:sp>
          <p:nvSpPr>
            <p:cNvPr id="9" name="Line 11"/>
            <p:cNvSpPr>
              <a:spLocks noChangeShapeType="1"/>
            </p:cNvSpPr>
            <p:nvPr/>
          </p:nvSpPr>
          <p:spPr bwMode="auto">
            <a:xfrm>
              <a:off x="7364413" y="3117850"/>
              <a:ext cx="142875" cy="0"/>
            </a:xfrm>
            <a:prstGeom prst="line">
              <a:avLst/>
            </a:prstGeom>
            <a:noFill/>
            <a:ln w="57150">
              <a:solidFill>
                <a:srgbClr val="0066FF"/>
              </a:solidFill>
              <a:round/>
            </a:ln>
            <a:effectLst/>
          </p:spPr>
          <p:txBody>
            <a:bodyPr/>
            <a:lstStyle/>
            <a:p>
              <a:endParaRPr lang="ja-JP" altLang="en-US" sz="1800"/>
            </a:p>
          </p:txBody>
        </p:sp>
        <p:sp>
          <p:nvSpPr>
            <p:cNvPr id="10" name="Line 12"/>
            <p:cNvSpPr>
              <a:spLocks noChangeShapeType="1"/>
            </p:cNvSpPr>
            <p:nvPr/>
          </p:nvSpPr>
          <p:spPr bwMode="auto">
            <a:xfrm>
              <a:off x="7580313" y="3117850"/>
              <a:ext cx="142875" cy="0"/>
            </a:xfrm>
            <a:prstGeom prst="line">
              <a:avLst/>
            </a:prstGeom>
            <a:noFill/>
            <a:ln w="57150">
              <a:solidFill>
                <a:srgbClr val="0099FF"/>
              </a:solidFill>
              <a:round/>
            </a:ln>
            <a:effectLst/>
          </p:spPr>
          <p:txBody>
            <a:bodyPr/>
            <a:lstStyle/>
            <a:p>
              <a:endParaRPr lang="ja-JP" altLang="en-US" sz="1800"/>
            </a:p>
          </p:txBody>
        </p:sp>
        <p:sp>
          <p:nvSpPr>
            <p:cNvPr id="11" name="Line 13"/>
            <p:cNvSpPr>
              <a:spLocks noChangeShapeType="1"/>
            </p:cNvSpPr>
            <p:nvPr/>
          </p:nvSpPr>
          <p:spPr bwMode="auto">
            <a:xfrm>
              <a:off x="7796213" y="3117850"/>
              <a:ext cx="142875" cy="0"/>
            </a:xfrm>
            <a:prstGeom prst="line">
              <a:avLst/>
            </a:prstGeom>
            <a:noFill/>
            <a:ln w="57150">
              <a:solidFill>
                <a:srgbClr val="00CCFF"/>
              </a:solidFill>
              <a:round/>
            </a:ln>
            <a:effectLst/>
          </p:spPr>
          <p:txBody>
            <a:bodyPr/>
            <a:lstStyle/>
            <a:p>
              <a:endParaRPr lang="ja-JP" altLang="en-US" sz="1800"/>
            </a:p>
          </p:txBody>
        </p:sp>
        <p:sp>
          <p:nvSpPr>
            <p:cNvPr id="12" name="Line 14"/>
            <p:cNvSpPr>
              <a:spLocks noChangeShapeType="1"/>
            </p:cNvSpPr>
            <p:nvPr/>
          </p:nvSpPr>
          <p:spPr bwMode="auto">
            <a:xfrm>
              <a:off x="8012113" y="3117850"/>
              <a:ext cx="142875" cy="0"/>
            </a:xfrm>
            <a:prstGeom prst="line">
              <a:avLst/>
            </a:prstGeom>
            <a:noFill/>
            <a:ln w="57150">
              <a:solidFill>
                <a:srgbClr val="00FFFF"/>
              </a:solidFill>
              <a:round/>
            </a:ln>
            <a:effectLst/>
          </p:spPr>
          <p:txBody>
            <a:bodyPr/>
            <a:lstStyle/>
            <a:p>
              <a:endParaRPr lang="ja-JP" altLang="en-US" sz="1800"/>
            </a:p>
          </p:txBody>
        </p:sp>
      </p:grp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62"/>
          <a:stretch>
            <a:fillRect/>
          </a:stretch>
        </p:blipFill>
        <p:spPr>
          <a:xfrm>
            <a:off x="8626108" y="-8246"/>
            <a:ext cx="3022196" cy="78119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8DF69-C87C-4850-AB1A-47A298DE13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E58A9-B156-4387-9E08-1F207841A8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8DF69-C87C-4850-AB1A-47A298DE13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E58A9-B156-4387-9E08-1F207841A8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8DF69-C87C-4850-AB1A-47A298DE13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E58A9-B156-4387-9E08-1F207841A8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8DF69-C87C-4850-AB1A-47A298DE13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E58A9-B156-4387-9E08-1F207841A8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8DF69-C87C-4850-AB1A-47A298DE13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E58A9-B156-4387-9E08-1F207841A8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8DF69-C87C-4850-AB1A-47A298DE13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E58A9-B156-4387-9E08-1F207841A8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8DF69-C87C-4850-AB1A-47A298DE13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E58A9-B156-4387-9E08-1F207841A8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8DF69-C87C-4850-AB1A-47A298DE13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1E58A9-B156-4387-9E08-1F207841A8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8DF69-C87C-4850-AB1A-47A298DE13D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E58A9-B156-4387-9E08-1F207841A83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wmf"/><Relationship Id="rId8" Type="http://schemas.openxmlformats.org/officeDocument/2006/relationships/oleObject" Target="../embeddings/oleObject9.bin"/><Relationship Id="rId7" Type="http://schemas.openxmlformats.org/officeDocument/2006/relationships/image" Target="../media/image20.wmf"/><Relationship Id="rId6" Type="http://schemas.openxmlformats.org/officeDocument/2006/relationships/oleObject" Target="../embeddings/oleObject8.bin"/><Relationship Id="rId5" Type="http://schemas.openxmlformats.org/officeDocument/2006/relationships/tags" Target="../tags/tag1.xml"/><Relationship Id="rId4" Type="http://schemas.openxmlformats.org/officeDocument/2006/relationships/image" Target="../media/image19.emf"/><Relationship Id="rId3" Type="http://schemas.openxmlformats.org/officeDocument/2006/relationships/oleObject" Target="../embeddings/oleObject7.bin"/><Relationship Id="rId28" Type="http://schemas.openxmlformats.org/officeDocument/2006/relationships/notesSlide" Target="../notesSlides/notesSlide10.xml"/><Relationship Id="rId27" Type="http://schemas.openxmlformats.org/officeDocument/2006/relationships/vmlDrawing" Target="../drawings/vmlDrawing4.vml"/><Relationship Id="rId26" Type="http://schemas.openxmlformats.org/officeDocument/2006/relationships/slideLayout" Target="../slideLayouts/slideLayout13.xml"/><Relationship Id="rId25" Type="http://schemas.openxmlformats.org/officeDocument/2006/relationships/image" Target="../media/image29.wmf"/><Relationship Id="rId24" Type="http://schemas.openxmlformats.org/officeDocument/2006/relationships/oleObject" Target="../embeddings/oleObject17.bin"/><Relationship Id="rId23" Type="http://schemas.openxmlformats.org/officeDocument/2006/relationships/image" Target="../media/image28.wmf"/><Relationship Id="rId22" Type="http://schemas.openxmlformats.org/officeDocument/2006/relationships/oleObject" Target="../embeddings/oleObject16.bin"/><Relationship Id="rId21" Type="http://schemas.openxmlformats.org/officeDocument/2006/relationships/image" Target="../media/image27.wmf"/><Relationship Id="rId20" Type="http://schemas.openxmlformats.org/officeDocument/2006/relationships/oleObject" Target="../embeddings/oleObject15.bin"/><Relationship Id="rId2" Type="http://schemas.openxmlformats.org/officeDocument/2006/relationships/image" Target="../media/image13.emf"/><Relationship Id="rId19" Type="http://schemas.openxmlformats.org/officeDocument/2006/relationships/image" Target="../media/image26.wmf"/><Relationship Id="rId18" Type="http://schemas.openxmlformats.org/officeDocument/2006/relationships/oleObject" Target="../embeddings/oleObject14.bin"/><Relationship Id="rId17" Type="http://schemas.openxmlformats.org/officeDocument/2006/relationships/image" Target="../media/image25.wmf"/><Relationship Id="rId16" Type="http://schemas.openxmlformats.org/officeDocument/2006/relationships/oleObject" Target="../embeddings/oleObject13.bin"/><Relationship Id="rId15" Type="http://schemas.openxmlformats.org/officeDocument/2006/relationships/image" Target="../media/image24.wmf"/><Relationship Id="rId14" Type="http://schemas.openxmlformats.org/officeDocument/2006/relationships/oleObject" Target="../embeddings/oleObject12.bin"/><Relationship Id="rId13" Type="http://schemas.openxmlformats.org/officeDocument/2006/relationships/image" Target="../media/image23.wmf"/><Relationship Id="rId12" Type="http://schemas.openxmlformats.org/officeDocument/2006/relationships/oleObject" Target="../embeddings/oleObject11.bin"/><Relationship Id="rId11" Type="http://schemas.openxmlformats.org/officeDocument/2006/relationships/image" Target="../media/image22.wmf"/><Relationship Id="rId10" Type="http://schemas.openxmlformats.org/officeDocument/2006/relationships/oleObject" Target="../embeddings/oleObject10.bin"/><Relationship Id="rId1" Type="http://schemas.openxmlformats.org/officeDocument/2006/relationships/oleObject" Target="../embeddings/oleObject6.bin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1.x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tags" Target="../tags/tag3.xml"/><Relationship Id="rId2" Type="http://schemas.openxmlformats.org/officeDocument/2006/relationships/image" Target="../media/image30.png"/><Relationship Id="rId1" Type="http://schemas.openxmlformats.org/officeDocument/2006/relationships/tags" Target="../tags/tag2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image" Target="../media/image42.png"/><Relationship Id="rId7" Type="http://schemas.openxmlformats.org/officeDocument/2006/relationships/image" Target="../media/image41.png"/><Relationship Id="rId6" Type="http://schemas.openxmlformats.org/officeDocument/2006/relationships/tags" Target="../tags/tag4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2" Type="http://schemas.openxmlformats.org/officeDocument/2006/relationships/notesSlide" Target="../notesSlides/notesSlide13.xml"/><Relationship Id="rId11" Type="http://schemas.openxmlformats.org/officeDocument/2006/relationships/slideLayout" Target="../slideLayouts/slideLayout13.xml"/><Relationship Id="rId10" Type="http://schemas.openxmlformats.org/officeDocument/2006/relationships/tags" Target="../tags/tag5.xml"/><Relationship Id="rId1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51.png"/><Relationship Id="rId7" Type="http://schemas.openxmlformats.org/officeDocument/2006/relationships/image" Target="../media/image50.png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0" Type="http://schemas.openxmlformats.org/officeDocument/2006/relationships/notesSlide" Target="../notesSlides/notesSlide14.xml"/><Relationship Id="rId1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hyperlink" Target="http://biomeasurement.nuaa.edu.cn/" TargetMode="External"/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13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vmlDrawing" Target="../drawings/vmlDrawing1.vml"/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14.emf"/><Relationship Id="rId6" Type="http://schemas.openxmlformats.org/officeDocument/2006/relationships/oleObject" Target="../embeddings/oleObject2.bin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.bin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0" Type="http://schemas.openxmlformats.org/officeDocument/2006/relationships/notesSlide" Target="../notesSlides/notesSlide7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vmlDrawing" Target="../drawings/vmlDrawing2.v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17.emf"/><Relationship Id="rId4" Type="http://schemas.openxmlformats.org/officeDocument/2006/relationships/oleObject" Target="../embeddings/oleObject4.bin"/><Relationship Id="rId3" Type="http://schemas.openxmlformats.org/officeDocument/2006/relationships/image" Target="../media/image16.png"/><Relationship Id="rId2" Type="http://schemas.openxmlformats.org/officeDocument/2006/relationships/image" Target="../media/image15.emf"/><Relationship Id="rId1" Type="http://schemas.openxmlformats.org/officeDocument/2006/relationships/oleObject" Target="../embeddings/oleObject3.bin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8.emf"/><Relationship Id="rId1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1412777"/>
            <a:ext cx="12192000" cy="280831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サブタイトル 2"/>
          <p:cNvSpPr txBox="1"/>
          <p:nvPr/>
        </p:nvSpPr>
        <p:spPr>
          <a:xfrm>
            <a:off x="1854988" y="3933056"/>
            <a:ext cx="8305800" cy="27883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kumimoji="1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ja-JP" altLang="en-US" sz="240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正方形/長方形 4"/>
          <p:cNvSpPr/>
          <p:nvPr/>
        </p:nvSpPr>
        <p:spPr>
          <a:xfrm>
            <a:off x="636235" y="2338943"/>
            <a:ext cx="10891946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4000" b="1" dirty="0">
                <a:solidFill>
                  <a:srgbClr val="0000FF"/>
                </a:solidFill>
                <a:latin typeface="+mj-ea"/>
                <a:ea typeface="+mj-ea"/>
                <a:sym typeface="+mn-ea"/>
              </a:rPr>
              <a:t>用于生物组织检测的三维电阻抗成像系统开发</a:t>
            </a:r>
            <a:endParaRPr lang="en-US" altLang="zh-CN" sz="4000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62"/>
            <a:ext cx="12192000" cy="1824462"/>
          </a:xfrm>
          <a:prstGeom prst="rect">
            <a:avLst/>
          </a:prstGeom>
        </p:spPr>
      </p:pic>
      <p:sp>
        <p:nvSpPr>
          <p:cNvPr id="16" name="正方形/長方形 15"/>
          <p:cNvSpPr/>
          <p:nvPr/>
        </p:nvSpPr>
        <p:spPr>
          <a:xfrm>
            <a:off x="0" y="3693156"/>
            <a:ext cx="12192000" cy="316484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altLang="ja-JP" sz="24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正方形/長方形 4"/>
          <p:cNvSpPr/>
          <p:nvPr/>
        </p:nvSpPr>
        <p:spPr>
          <a:xfrm>
            <a:off x="1510208" y="3776422"/>
            <a:ext cx="9144000" cy="23069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答辩人：  </a:t>
            </a:r>
            <a:r>
              <a:rPr lang="zh-CN" altLang="en-US" sz="2400" b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李晓丞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指导老师：  </a:t>
            </a:r>
            <a:r>
              <a:rPr lang="zh-CN" altLang="en-US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叶明 姚佳烽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南京航空航天大学 机电学院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ja-JP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ja-JP" altLang="ja-JP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9776" y="5877273"/>
            <a:ext cx="3723890" cy="931531"/>
          </a:xfrm>
          <a:prstGeom prst="rect">
            <a:avLst/>
          </a:prstGeom>
        </p:spPr>
      </p:pic>
    </p:spTree>
  </p:cSld>
  <p:clrMapOvr>
    <a:masterClrMapping/>
  </p:clrMapOvr>
  <p:transition spd="slow" advTm="21843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31165" y="144145"/>
            <a:ext cx="7113270" cy="476885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研究内容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3-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开发静态三维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EIT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成像算法</a:t>
            </a:r>
            <a:endParaRPr lang="zh-CN" altLang="en-US" dirty="0" smtClean="0"/>
          </a:p>
        </p:txBody>
      </p:sp>
      <p:graphicFrame>
        <p:nvGraphicFramePr>
          <p:cNvPr id="15" name="对象 14"/>
          <p:cNvGraphicFramePr/>
          <p:nvPr/>
        </p:nvGraphicFramePr>
        <p:xfrm>
          <a:off x="2247265" y="4302760"/>
          <a:ext cx="1047750" cy="2111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1" imgW="1828800" imgH="3415665" progId="Visio.Drawing.15">
                  <p:embed/>
                </p:oleObj>
              </mc:Choice>
              <mc:Fallback>
                <p:oleObj name="" r:id="rId1" imgW="1828800" imgH="3415665" progId="Visio.Drawing.15">
                  <p:embed/>
                  <p:pic>
                    <p:nvPicPr>
                      <p:cNvPr id="0" name="图片 1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247265" y="4302760"/>
                        <a:ext cx="1047750" cy="2111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299720" y="4763135"/>
            <a:ext cx="1564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周围电极</a:t>
            </a:r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48005" y="5283200"/>
            <a:ext cx="1564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芯电极</a:t>
            </a:r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 flipH="1" flipV="1">
            <a:off x="1546225" y="5035550"/>
            <a:ext cx="1031240" cy="82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 flipH="1" flipV="1">
            <a:off x="1546225" y="5462905"/>
            <a:ext cx="1031240" cy="82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对象 4"/>
          <p:cNvGraphicFramePr/>
          <p:nvPr/>
        </p:nvGraphicFramePr>
        <p:xfrm>
          <a:off x="802640" y="1035685"/>
          <a:ext cx="7230745" cy="3042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3" imgW="5109845" imgH="2151380" progId="Visio.Drawing.15">
                  <p:embed/>
                </p:oleObj>
              </mc:Choice>
              <mc:Fallback>
                <p:oleObj name="" r:id="rId3" imgW="5109845" imgH="2151380" progId="Visio.Drawing.15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2640" y="1035685"/>
                        <a:ext cx="7230745" cy="30429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直接箭头连接符 18"/>
          <p:cNvCxnSpPr/>
          <p:nvPr/>
        </p:nvCxnSpPr>
        <p:spPr>
          <a:xfrm flipH="1">
            <a:off x="2963545" y="1931035"/>
            <a:ext cx="403860" cy="27393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表格 2"/>
          <p:cNvGraphicFramePr/>
          <p:nvPr>
            <p:custDataLst>
              <p:tags r:id="rId5"/>
            </p:custDataLst>
          </p:nvPr>
        </p:nvGraphicFramePr>
        <p:xfrm>
          <a:off x="8202930" y="1466850"/>
          <a:ext cx="3335655" cy="23590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1885"/>
                <a:gridCol w="1111885"/>
                <a:gridCol w="1111885"/>
              </a:tblGrid>
              <a:tr h="7251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激励电极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Vs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As</a:t>
                      </a:r>
                      <a:endParaRPr lang="en-US" altLang="zh-CN"/>
                    </a:p>
                  </a:txBody>
                  <a:tcPr/>
                </a:tc>
              </a:tr>
              <a:tr h="49657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芯电极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U</a:t>
                      </a:r>
                      <a:r>
                        <a:rPr lang="en-US" altLang="zh-CN" sz="1800" baseline="-25000">
                          <a:sym typeface="+mn-ea"/>
                        </a:rPr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I</a:t>
                      </a:r>
                      <a:r>
                        <a:rPr lang="en-US" altLang="zh-CN" sz="1800" baseline="-25000">
                          <a:sym typeface="+mn-ea"/>
                        </a:rPr>
                        <a:t>1</a:t>
                      </a:r>
                      <a:endParaRPr lang="zh-CN" altLang="en-US"/>
                    </a:p>
                  </a:txBody>
                  <a:tcPr/>
                </a:tc>
              </a:tr>
              <a:tr h="4972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周围电极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U</a:t>
                      </a:r>
                      <a:r>
                        <a:rPr lang="en-US" altLang="zh-CN" sz="1800" baseline="-25000">
                          <a:sym typeface="+mn-ea"/>
                        </a:rPr>
                        <a:t>2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I</a:t>
                      </a:r>
                      <a:r>
                        <a:rPr lang="en-US" altLang="zh-CN" sz="1800" baseline="-25000">
                          <a:sym typeface="+mn-ea"/>
                        </a:rPr>
                        <a:t>2</a:t>
                      </a:r>
                      <a:endParaRPr lang="zh-CN" altLang="en-US"/>
                    </a:p>
                  </a:txBody>
                  <a:tcPr/>
                </a:tc>
              </a:tr>
              <a:tr h="49720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芯电极与周围电极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U</a:t>
                      </a:r>
                      <a:r>
                        <a:rPr lang="en-US" altLang="zh-CN" sz="1800" baseline="-25000">
                          <a:sym typeface="+mn-ea"/>
                        </a:rPr>
                        <a:t>3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I</a:t>
                      </a:r>
                      <a:r>
                        <a:rPr lang="en-US" altLang="zh-CN" sz="1800" baseline="-25000">
                          <a:sym typeface="+mn-ea"/>
                        </a:rPr>
                        <a:t>3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7602855" y="4244975"/>
            <a:ext cx="8985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ym typeface="+mn-ea"/>
              </a:rPr>
              <a:t>设</a:t>
            </a:r>
            <a:endParaRPr lang="en-US" altLang="zh-CN" sz="2000" baseline="-25000">
              <a:sym typeface="+mn-ea"/>
            </a:endParaRPr>
          </a:p>
          <a:p>
            <a:endParaRPr lang="en-US" altLang="zh-CN" sz="2000"/>
          </a:p>
        </p:txBody>
      </p:sp>
      <p:graphicFrame>
        <p:nvGraphicFramePr>
          <p:cNvPr id="8" name="对象 7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817485" y="4788535"/>
          <a:ext cx="3169920" cy="494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6" imgW="1790700" imgH="279400" progId="Equation.KSEE3">
                  <p:embed/>
                </p:oleObj>
              </mc:Choice>
              <mc:Fallback>
                <p:oleObj name="" r:id="rId6" imgW="1790700" imgH="2794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817485" y="4788535"/>
                        <a:ext cx="3169920" cy="494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6688455" y="48196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" r:id="rId8" imgW="914400" imgH="215900" progId="Equation.KSEE3">
                  <p:embed/>
                </p:oleObj>
              </mc:Choice>
              <mc:Fallback>
                <p:oleObj name="" r:id="rId8" imgW="914400" imgH="215900" progId="Equation.KSEE3">
                  <p:embed/>
                  <p:pic>
                    <p:nvPicPr>
                      <p:cNvPr id="0" name="图片 102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688455" y="48196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817485" y="5283200"/>
          <a:ext cx="3575050" cy="494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0" imgW="2019300" imgH="279400" progId="Equation.KSEE3">
                  <p:embed/>
                </p:oleObj>
              </mc:Choice>
              <mc:Fallback>
                <p:oleObj name="" r:id="rId10" imgW="2019300" imgH="2794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817485" y="5283200"/>
                        <a:ext cx="3575050" cy="494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7817485" y="5777865"/>
          <a:ext cx="3575050" cy="494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" name="" r:id="rId12" imgW="2019300" imgH="279400" progId="Equation.KSEE3">
                  <p:embed/>
                </p:oleObj>
              </mc:Choice>
              <mc:Fallback>
                <p:oleObj name="" r:id="rId12" imgW="2019300" imgH="2794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7817485" y="5777865"/>
                        <a:ext cx="3575050" cy="49466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对象 2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8033385" y="4232593"/>
          <a:ext cx="1079500" cy="382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" name="" r:id="rId14" imgW="609600" imgH="215900" progId="Equation.KSEE3">
                  <p:embed/>
                </p:oleObj>
              </mc:Choice>
              <mc:Fallback>
                <p:oleObj name="" r:id="rId14" imgW="6096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8033385" y="4232593"/>
                        <a:ext cx="1079500" cy="3822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292908" y="4242753"/>
          <a:ext cx="1147445" cy="382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" name="" r:id="rId16" imgW="647700" imgH="215900" progId="Equation.KSEE3">
                  <p:embed/>
                </p:oleObj>
              </mc:Choice>
              <mc:Fallback>
                <p:oleObj name="" r:id="rId16" imgW="6477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9292908" y="4242753"/>
                        <a:ext cx="1147445" cy="3822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10680700" y="4225608"/>
          <a:ext cx="1123950" cy="405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" name="" r:id="rId18" imgW="634365" imgH="228600" progId="Equation.KSEE3">
                  <p:embed/>
                </p:oleObj>
              </mc:Choice>
              <mc:Fallback>
                <p:oleObj name="" r:id="rId18" imgW="634365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10680700" y="4225608"/>
                        <a:ext cx="1123950" cy="405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284028" y="4546283"/>
          <a:ext cx="1866265" cy="405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" name="" r:id="rId20" imgW="1054100" imgH="228600" progId="Equation.KSEE3">
                  <p:embed/>
                </p:oleObj>
              </mc:Choice>
              <mc:Fallback>
                <p:oleObj name="" r:id="rId20" imgW="1054100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4284028" y="4546283"/>
                        <a:ext cx="1866265" cy="405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284346" y="5131118"/>
          <a:ext cx="1932940" cy="4051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" name="" r:id="rId22" imgW="1091565" imgH="228600" progId="Equation.KSEE3">
                  <p:embed/>
                </p:oleObj>
              </mc:Choice>
              <mc:Fallback>
                <p:oleObj name="" r:id="rId22" imgW="1091565" imgH="2286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4284346" y="5131118"/>
                        <a:ext cx="1932940" cy="4051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4284346" y="5651183"/>
          <a:ext cx="2541270" cy="7658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" name="" r:id="rId24" imgW="1435100" imgH="431800" progId="Equation.KSEE3">
                  <p:embed/>
                </p:oleObj>
              </mc:Choice>
              <mc:Fallback>
                <p:oleObj name="" r:id="rId24" imgW="1435100" imgH="4318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4284346" y="5651183"/>
                        <a:ext cx="2541270" cy="7658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研究内容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3-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开发静态三维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EIT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成像算法</a:t>
            </a:r>
            <a:endParaRPr lang="zh-CN" altLang="en-US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1420495" y="1251585"/>
            <a:ext cx="454152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数据集制作：</a:t>
            </a:r>
            <a:r>
              <a:rPr lang="en-US" altLang="zh-CN" sz="2000"/>
              <a:t>comsol with matlab</a:t>
            </a:r>
            <a:endParaRPr lang="en-US" altLang="zh-CN" sz="2000"/>
          </a:p>
        </p:txBody>
      </p:sp>
      <p:sp>
        <p:nvSpPr>
          <p:cNvPr id="7" name="文本框 6"/>
          <p:cNvSpPr txBox="1"/>
          <p:nvPr/>
        </p:nvSpPr>
        <p:spPr>
          <a:xfrm>
            <a:off x="6910705" y="943610"/>
            <a:ext cx="528129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深度学习网络搭建及优化：</a:t>
            </a:r>
            <a:endParaRPr lang="zh-CN" altLang="en-US" sz="2000"/>
          </a:p>
          <a:p>
            <a:r>
              <a:rPr lang="zh-CN" altLang="en-US" sz="2000">
                <a:sym typeface="+mn-ea"/>
              </a:rPr>
              <a:t>针对输入层、主干网络、损失函数、优化器等进行选择和优化</a:t>
            </a:r>
            <a:endParaRPr lang="zh-CN" altLang="en-US" sz="2000"/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t="3445"/>
          <a:stretch>
            <a:fillRect/>
          </a:stretch>
        </p:blipFill>
        <p:spPr>
          <a:xfrm>
            <a:off x="6671310" y="1895475"/>
            <a:ext cx="5221605" cy="490347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12310" r="4096"/>
          <a:stretch>
            <a:fillRect/>
          </a:stretch>
        </p:blipFill>
        <p:spPr>
          <a:xfrm>
            <a:off x="3549015" y="2157730"/>
            <a:ext cx="3122295" cy="33299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820" y="2157730"/>
            <a:ext cx="3338195" cy="33343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研究内容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4-</a:t>
            </a:r>
            <a:r>
              <a:rPr lang="zh-CN" altLang="en-US" dirty="0">
                <a:sym typeface="+mn-ea"/>
              </a:rPr>
              <a:t>进行组织测量实验</a:t>
            </a:r>
            <a:endParaRPr lang="zh-CN" altLang="en-US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9150" y="1751965"/>
            <a:ext cx="3045460" cy="35687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300" y="1751965"/>
            <a:ext cx="3117215" cy="35452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394200" y="2033270"/>
            <a:ext cx="3594100" cy="303149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324975" y="5813425"/>
            <a:ext cx="23964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癌变组织</a:t>
            </a:r>
            <a:endParaRPr lang="zh-CN" altLang="en-US" sz="2400"/>
          </a:p>
        </p:txBody>
      </p:sp>
      <p:sp>
        <p:nvSpPr>
          <p:cNvPr id="12" name="文本框 11"/>
          <p:cNvSpPr txBox="1"/>
          <p:nvPr/>
        </p:nvSpPr>
        <p:spPr>
          <a:xfrm>
            <a:off x="1582420" y="5813425"/>
            <a:ext cx="23964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鸡蛋</a:t>
            </a:r>
            <a:endParaRPr lang="zh-CN" altLang="en-US" sz="2400"/>
          </a:p>
        </p:txBody>
      </p:sp>
      <p:sp>
        <p:nvSpPr>
          <p:cNvPr id="13" name="文本框 12"/>
          <p:cNvSpPr txBox="1"/>
          <p:nvPr/>
        </p:nvSpPr>
        <p:spPr>
          <a:xfrm>
            <a:off x="5572125" y="5813425"/>
            <a:ext cx="23964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动物</a:t>
            </a:r>
            <a:r>
              <a:rPr lang="zh-CN" altLang="en-US" sz="2400"/>
              <a:t>组织</a:t>
            </a:r>
            <a:endParaRPr lang="zh-CN" altLang="en-US" sz="2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31165" y="363220"/>
            <a:ext cx="7457440" cy="476885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可行性分析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-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已经实现二维多边形目标的检测</a:t>
            </a:r>
            <a:br>
              <a:rPr lang="zh-CN" altLang="en-US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</a:b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8415" y="840105"/>
            <a:ext cx="2189480" cy="2399665"/>
          </a:xfrm>
          <a:prstGeom prst="rect">
            <a:avLst/>
          </a:prstGeom>
        </p:spPr>
      </p:pic>
      <p:pic>
        <p:nvPicPr>
          <p:cNvPr id="29" name="图片 28" descr="photo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195" y="3848735"/>
            <a:ext cx="1099185" cy="1099185"/>
          </a:xfrm>
          <a:prstGeom prst="rect">
            <a:avLst/>
          </a:prstGeom>
        </p:spPr>
      </p:pic>
      <p:pic>
        <p:nvPicPr>
          <p:cNvPr id="30" name="图片 29" descr="data_path.txt_12pr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9980" y="3848735"/>
            <a:ext cx="1099185" cy="10991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335" y="1004570"/>
            <a:ext cx="2259330" cy="1695450"/>
          </a:xfrm>
          <a:prstGeom prst="rect">
            <a:avLst/>
          </a:prstGeom>
        </p:spPr>
      </p:pic>
      <p:pic>
        <p:nvPicPr>
          <p:cNvPr id="3" name="图片 339" descr="Figure_1"/>
          <p:cNvPicPr>
            <a:picLocks noChangeAspect="1"/>
          </p:cNvPicPr>
          <p:nvPr/>
        </p:nvPicPr>
        <p:blipFill>
          <a:blip r:embed="rId5"/>
          <a:srcRect l="3462" t="11288" r="9439"/>
          <a:stretch>
            <a:fillRect/>
          </a:stretch>
        </p:blipFill>
        <p:spPr>
          <a:xfrm>
            <a:off x="3717290" y="935355"/>
            <a:ext cx="4055745" cy="26130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1101725" y="3002280"/>
            <a:ext cx="22237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二维系统传感器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095105" y="3370580"/>
            <a:ext cx="22237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二维</a:t>
            </a:r>
            <a:r>
              <a:rPr lang="en-US" altLang="zh-CN"/>
              <a:t>EIT</a:t>
            </a:r>
            <a:r>
              <a:rPr lang="zh-CN" altLang="en-US"/>
              <a:t>硬件系统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4889500" y="3672840"/>
            <a:ext cx="22237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不同网络训练过程</a:t>
            </a:r>
            <a:endParaRPr lang="zh-CN" altLang="en-US"/>
          </a:p>
        </p:txBody>
      </p:sp>
      <p:graphicFrame>
        <p:nvGraphicFramePr>
          <p:cNvPr id="16" name="表格 15"/>
          <p:cNvGraphicFramePr/>
          <p:nvPr>
            <p:custDataLst>
              <p:tags r:id="rId6"/>
            </p:custDataLst>
          </p:nvPr>
        </p:nvGraphicFramePr>
        <p:xfrm>
          <a:off x="3580130" y="4212590"/>
          <a:ext cx="4635500" cy="20332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27100"/>
                <a:gridCol w="927100"/>
                <a:gridCol w="953135"/>
                <a:gridCol w="901065"/>
                <a:gridCol w="927100"/>
              </a:tblGrid>
              <a:tr h="620395"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FCN+U-Net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Cat+U-Net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FCN+U</a:t>
                      </a:r>
                      <a:r>
                        <a:rPr lang="en-US" sz="12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-Net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Cat+U</a:t>
                      </a:r>
                      <a:r>
                        <a:rPr lang="en-US" sz="1200" b="0" baseline="300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-Net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cap="flat"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544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最优迭代次数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110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34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43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52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30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训练集loss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4.520e-02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4.474e-02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6.073e-02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3.750e-02</a:t>
                      </a:r>
                      <a:endParaRPr lang="en-US" altLang="en-US" sz="1200" b="0">
                        <a:solidFill>
                          <a:srgbClr val="FF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435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验证集loss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5.342e-02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5.466e-02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6.431e-02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4.896e-02</a:t>
                      </a:r>
                      <a:endParaRPr lang="en-US" altLang="en-US" sz="1200" b="0">
                        <a:solidFill>
                          <a:srgbClr val="FF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7" name="文本框 16"/>
          <p:cNvSpPr txBox="1"/>
          <p:nvPr/>
        </p:nvSpPr>
        <p:spPr>
          <a:xfrm>
            <a:off x="9626600" y="5250180"/>
            <a:ext cx="22237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实验结果</a:t>
            </a:r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9070975" y="4994910"/>
            <a:ext cx="22237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>
                <a:solidFill>
                  <a:srgbClr val="FF0000"/>
                </a:solidFill>
              </a:rPr>
              <a:t>成像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680065" y="4994910"/>
            <a:ext cx="1098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buClrTx/>
              <a:buSzTx/>
              <a:buFontTx/>
            </a:pPr>
            <a:r>
              <a:rPr lang="zh-CN" altLang="en-US" sz="1600">
                <a:solidFill>
                  <a:srgbClr val="FF0000"/>
                </a:solidFill>
              </a:rPr>
              <a:t>场域设置</a:t>
            </a:r>
            <a:endParaRPr lang="zh-CN" altLang="en-US" sz="1600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984115" y="6316980"/>
            <a:ext cx="22237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不同网络最优模型</a:t>
            </a:r>
            <a:endParaRPr lang="zh-CN" altLang="en-US"/>
          </a:p>
        </p:txBody>
      </p:sp>
      <p:pic>
        <p:nvPicPr>
          <p:cNvPr id="4" name="图片 92" descr="0_4simulation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383" y="3738563"/>
            <a:ext cx="719455" cy="719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-2147482504" descr="0_129simulation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64958" y="3738563"/>
            <a:ext cx="719455" cy="719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94" descr="0_194simulation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49183" y="3738563"/>
            <a:ext cx="719455" cy="719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" name="文本框 24"/>
          <p:cNvSpPr txBox="1"/>
          <p:nvPr/>
        </p:nvSpPr>
        <p:spPr>
          <a:xfrm>
            <a:off x="812800" y="6121400"/>
            <a:ext cx="22237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comsol </a:t>
            </a:r>
            <a:r>
              <a:rPr lang="zh-CN" altLang="en-US"/>
              <a:t>仿真数据集</a:t>
            </a:r>
            <a:endParaRPr lang="zh-CN" altLang="en-US"/>
          </a:p>
        </p:txBody>
      </p:sp>
      <p:graphicFrame>
        <p:nvGraphicFramePr>
          <p:cNvPr id="26" name="表格 25"/>
          <p:cNvGraphicFramePr/>
          <p:nvPr>
            <p:custDataLst>
              <p:tags r:id="rId10"/>
            </p:custDataLst>
          </p:nvPr>
        </p:nvGraphicFramePr>
        <p:xfrm>
          <a:off x="161290" y="4727575"/>
          <a:ext cx="3371850" cy="13131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4370"/>
                <a:gridCol w="674370"/>
                <a:gridCol w="674370"/>
                <a:gridCol w="674370"/>
                <a:gridCol w="674370"/>
              </a:tblGrid>
              <a:tr h="262255"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单目标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双目标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三目标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总计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cap="flat"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训练集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1920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1920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1920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5760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5052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验证集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960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960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960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2880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988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测试集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1920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1920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1920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5760</a:t>
                      </a:r>
                      <a:endParaRPr lang="en-US" altLang="en-US" sz="14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ctr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7" name="文本框 26"/>
          <p:cNvSpPr txBox="1"/>
          <p:nvPr/>
        </p:nvSpPr>
        <p:spPr>
          <a:xfrm>
            <a:off x="8729980" y="5618480"/>
            <a:ext cx="35839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</a:rPr>
              <a:t>叶明，李晓丞等</a:t>
            </a:r>
            <a:r>
              <a:rPr lang="en-US" altLang="zh-CN">
                <a:solidFill>
                  <a:schemeClr val="tx1"/>
                </a:solidFill>
              </a:rPr>
              <a:t>.</a:t>
            </a:r>
            <a:r>
              <a:rPr lang="zh-CN" altLang="en-US">
                <a:solidFill>
                  <a:schemeClr val="tx1"/>
                </a:solidFill>
              </a:rPr>
              <a:t>一种基于U2-Net模型的电阻抗成像方法</a:t>
            </a:r>
            <a:r>
              <a:rPr lang="en-US" altLang="zh-CN">
                <a:solidFill>
                  <a:schemeClr val="tx1"/>
                </a:solidFill>
              </a:rPr>
              <a:t>.</a:t>
            </a:r>
            <a:r>
              <a:rPr lang="zh-CN" altLang="en-US">
                <a:solidFill>
                  <a:schemeClr val="tx1"/>
                </a:solidFill>
              </a:rPr>
              <a:t>仪器仪表学报</a:t>
            </a:r>
            <a:r>
              <a:rPr lang="en-US" altLang="zh-CN">
                <a:solidFill>
                  <a:schemeClr val="tx1"/>
                </a:solidFill>
              </a:rPr>
              <a:t>.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626600" y="6489700"/>
            <a:ext cx="22237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论文投稿</a:t>
            </a:r>
            <a:endParaRPr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可行性分析-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三维EIT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754880" y="2450465"/>
            <a:ext cx="60178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0000FF"/>
                </a:solidFill>
              </a:rPr>
              <a:t>基于深度学习的三维仿真图像重建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3710" y="955675"/>
            <a:ext cx="2487295" cy="2413635"/>
          </a:xfrm>
          <a:prstGeom prst="rect">
            <a:avLst/>
          </a:prstGeom>
        </p:spPr>
      </p:pic>
      <p:pic>
        <p:nvPicPr>
          <p:cNvPr id="3" name="图片 2" descr="train_epoch1000_0_4layer_pr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7470" y="955675"/>
            <a:ext cx="1064260" cy="1064260"/>
          </a:xfrm>
          <a:prstGeom prst="rect">
            <a:avLst/>
          </a:prstGeom>
        </p:spPr>
      </p:pic>
      <p:pic>
        <p:nvPicPr>
          <p:cNvPr id="4" name="图片 3" descr="train_epoch1000_0_0layer_pre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090" y="955675"/>
            <a:ext cx="1064260" cy="1064260"/>
          </a:xfrm>
          <a:prstGeom prst="rect">
            <a:avLst/>
          </a:prstGeom>
        </p:spPr>
      </p:pic>
      <p:pic>
        <p:nvPicPr>
          <p:cNvPr id="6" name="图片 5" descr="train_epoch1000_0_1layer_pre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185" y="955675"/>
            <a:ext cx="1064260" cy="1064260"/>
          </a:xfrm>
          <a:prstGeom prst="rect">
            <a:avLst/>
          </a:prstGeom>
        </p:spPr>
      </p:pic>
      <p:pic>
        <p:nvPicPr>
          <p:cNvPr id="7" name="图片 6" descr="train_epoch1000_0_2layer_pr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5280" y="955675"/>
            <a:ext cx="1064260" cy="1064260"/>
          </a:xfrm>
          <a:prstGeom prst="rect">
            <a:avLst/>
          </a:prstGeom>
        </p:spPr>
      </p:pic>
      <p:pic>
        <p:nvPicPr>
          <p:cNvPr id="28" name="图片 27" descr="train_epoch1000_0_3layer_pre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26375" y="955675"/>
            <a:ext cx="1064260" cy="10642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rcRect r="13780"/>
          <a:stretch>
            <a:fillRect/>
          </a:stretch>
        </p:blipFill>
        <p:spPr>
          <a:xfrm rot="16200000">
            <a:off x="1680210" y="3657600"/>
            <a:ext cx="2372995" cy="206438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795145" y="6181090"/>
            <a:ext cx="2557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0000FF"/>
                </a:solidFill>
              </a:rPr>
              <a:t>三维</a:t>
            </a:r>
            <a:r>
              <a:rPr lang="en-US" altLang="zh-CN" sz="2400" dirty="0">
                <a:solidFill>
                  <a:srgbClr val="0000FF"/>
                </a:solidFill>
              </a:rPr>
              <a:t>EIT</a:t>
            </a:r>
            <a:r>
              <a:rPr lang="zh-CN" altLang="en-US" sz="2400" dirty="0">
                <a:solidFill>
                  <a:srgbClr val="0000FF"/>
                </a:solidFill>
              </a:rPr>
              <a:t>电极制作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pic>
        <p:nvPicPr>
          <p:cNvPr id="15" name="图片 14" descr="IO`TQ(UMJ4X9)KU)W81)S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0645" y="3320415"/>
            <a:ext cx="2666365" cy="273875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626860" y="6141720"/>
            <a:ext cx="2557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0000FF"/>
                </a:solidFill>
              </a:rPr>
              <a:t>组合电极设计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可行性分析</a:t>
            </a:r>
            <a:endParaRPr lang="zh-CN" altLang="en-US" dirty="0"/>
          </a:p>
        </p:txBody>
      </p:sp>
      <p:sp>
        <p:nvSpPr>
          <p:cNvPr id="10" name="矩形: 圆角 8"/>
          <p:cNvSpPr/>
          <p:nvPr/>
        </p:nvSpPr>
        <p:spPr>
          <a:xfrm>
            <a:off x="1303444" y="5045788"/>
            <a:ext cx="4136994" cy="128726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阻抗较大，激励电压较小，导致</a:t>
            </a:r>
            <a:r>
              <a:rPr lang="zh-CN" altLang="en-US" sz="2400" dirty="0">
                <a:solidFill>
                  <a:schemeClr val="tx1"/>
                </a:solidFill>
              </a:rPr>
              <a:t>电流较小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8" name="矩形: 圆角 7"/>
          <p:cNvSpPr/>
          <p:nvPr/>
        </p:nvSpPr>
        <p:spPr>
          <a:xfrm>
            <a:off x="1303444" y="3300586"/>
            <a:ext cx="4136994" cy="128726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altLang="zh-CN" sz="2400" dirty="0">
              <a:solidFill>
                <a:schemeClr val="tx1"/>
              </a:solidFill>
            </a:endParaRPr>
          </a:p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组织间</a:t>
            </a:r>
            <a:r>
              <a:rPr lang="zh-CN" altLang="en-US" sz="2400" dirty="0">
                <a:solidFill>
                  <a:schemeClr val="tx1"/>
                </a:solidFill>
              </a:rPr>
              <a:t>电导率相差不大，无法成像</a:t>
            </a:r>
            <a:endParaRPr lang="en-US" altLang="zh-CN" sz="2400" dirty="0">
              <a:solidFill>
                <a:schemeClr val="tx1"/>
              </a:solidFill>
            </a:endParaRPr>
          </a:p>
          <a:p>
            <a:pPr algn="ctr"/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9" name="矩形: 圆角 4"/>
          <p:cNvSpPr/>
          <p:nvPr/>
        </p:nvSpPr>
        <p:spPr>
          <a:xfrm>
            <a:off x="1303444" y="1466608"/>
            <a:ext cx="4136994" cy="128726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不同的组织有着不同的电导率，仿真无法遍历所有情况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0" name="矩形: 圆角 10"/>
          <p:cNvSpPr/>
          <p:nvPr/>
        </p:nvSpPr>
        <p:spPr>
          <a:xfrm>
            <a:off x="6008612" y="1466608"/>
            <a:ext cx="4136994" cy="128726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</a:rPr>
              <a:t>调整网络模型，增加模型的泛化性能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1" name="矩形: 圆角 11"/>
          <p:cNvSpPr/>
          <p:nvPr/>
        </p:nvSpPr>
        <p:spPr>
          <a:xfrm>
            <a:off x="6008612" y="3300586"/>
            <a:ext cx="4136994" cy="128726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</a:rPr>
              <a:t>更改激励电压频率，扩大组织间电导率差距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2" name="矩形: 圆角 12"/>
          <p:cNvSpPr/>
          <p:nvPr/>
        </p:nvSpPr>
        <p:spPr>
          <a:xfrm>
            <a:off x="6008612" y="5045788"/>
            <a:ext cx="4136994" cy="1287262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400" dirty="0">
                <a:solidFill>
                  <a:schemeClr val="tx1"/>
                </a:solidFill>
              </a:rPr>
              <a:t>使用高精度测量仪器或考虑使用电压表和标准电阻替代电流表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23" name="箭头: 右 13"/>
          <p:cNvSpPr/>
          <p:nvPr/>
        </p:nvSpPr>
        <p:spPr>
          <a:xfrm>
            <a:off x="5493704" y="1899153"/>
            <a:ext cx="470518" cy="404702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右 14"/>
          <p:cNvSpPr/>
          <p:nvPr/>
        </p:nvSpPr>
        <p:spPr>
          <a:xfrm>
            <a:off x="5493704" y="3741866"/>
            <a:ext cx="470518" cy="404702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右 15"/>
          <p:cNvSpPr/>
          <p:nvPr/>
        </p:nvSpPr>
        <p:spPr>
          <a:xfrm>
            <a:off x="5489266" y="5580240"/>
            <a:ext cx="470518" cy="404702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2337692" y="961750"/>
            <a:ext cx="2889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可能遇到的难点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849028" y="906578"/>
            <a:ext cx="2889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00FF"/>
                </a:solidFill>
              </a:rPr>
              <a:t>解决方案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研究计划及预期成果</a:t>
            </a:r>
            <a:endParaRPr lang="zh-CN" altLang="en-US" dirty="0" smtClean="0"/>
          </a:p>
        </p:txBody>
      </p:sp>
      <p:sp>
        <p:nvSpPr>
          <p:cNvPr id="6" name="内容占位符 5"/>
          <p:cNvSpPr>
            <a:spLocks noGrp="1"/>
          </p:cNvSpPr>
          <p:nvPr>
            <p:ph idx="4294967295"/>
          </p:nvPr>
        </p:nvSpPr>
        <p:spPr>
          <a:xfrm>
            <a:off x="431165" y="841375"/>
            <a:ext cx="10846435" cy="4351655"/>
          </a:xfrm>
        </p:spPr>
        <p:txBody>
          <a:bodyPr>
            <a:normAutofit fontScale="90000"/>
          </a:bodyPr>
          <a:p>
            <a:pPr marL="0" indent="0">
              <a:lnSpc>
                <a:spcPct val="150000"/>
              </a:lnSpc>
              <a:buNone/>
            </a:pPr>
            <a:r>
              <a:rPr lang="zh-CN" altLang="en-US" sz="2665" dirty="0"/>
              <a:t>研究计划：</a:t>
            </a:r>
            <a:endParaRPr lang="en-US" altLang="zh-CN" sz="2665" dirty="0"/>
          </a:p>
          <a:p>
            <a:pPr>
              <a:lnSpc>
                <a:spcPct val="150000"/>
              </a:lnSpc>
            </a:pPr>
            <a:r>
              <a:rPr lang="en-US" altLang="zh-CN" sz="2665" dirty="0"/>
              <a:t>2020.11-2020.12</a:t>
            </a:r>
            <a:r>
              <a:rPr lang="zh-CN" altLang="en-US" sz="2665" dirty="0"/>
              <a:t>  完成二维重建算法论文</a:t>
            </a:r>
            <a:endParaRPr lang="en-US" altLang="zh-CN" sz="2665" dirty="0"/>
          </a:p>
          <a:p>
            <a:pPr>
              <a:lnSpc>
                <a:spcPct val="150000"/>
              </a:lnSpc>
            </a:pPr>
            <a:r>
              <a:rPr lang="en-US" altLang="zh-CN" sz="2665" dirty="0"/>
              <a:t>2021.1-</a:t>
            </a:r>
            <a:r>
              <a:rPr lang="en-US" altLang="zh-CN" sz="2665" dirty="0">
                <a:sym typeface="+mn-ea"/>
              </a:rPr>
              <a:t>2021.</a:t>
            </a:r>
            <a:r>
              <a:rPr lang="en-US" altLang="zh-CN" sz="2665" dirty="0"/>
              <a:t>3</a:t>
            </a:r>
            <a:r>
              <a:rPr lang="zh-CN" altLang="en-US" sz="2665" dirty="0"/>
              <a:t>  制作</a:t>
            </a:r>
            <a:r>
              <a:rPr lang="en-US" altLang="zh-CN" sz="2665" dirty="0"/>
              <a:t>EIT</a:t>
            </a:r>
            <a:r>
              <a:rPr lang="zh-CN" altLang="en-US" sz="2665" dirty="0"/>
              <a:t>电极、实现三维</a:t>
            </a:r>
            <a:r>
              <a:rPr lang="en-US" altLang="zh-CN" sz="2665" dirty="0"/>
              <a:t>EIT</a:t>
            </a:r>
            <a:r>
              <a:rPr lang="zh-CN" altLang="en-US" sz="2665" dirty="0"/>
              <a:t>重建算法</a:t>
            </a:r>
            <a:endParaRPr lang="en-US" altLang="zh-CN" sz="2665" dirty="0"/>
          </a:p>
          <a:p>
            <a:pPr>
              <a:lnSpc>
                <a:spcPct val="150000"/>
              </a:lnSpc>
            </a:pPr>
            <a:r>
              <a:rPr lang="en-US" altLang="zh-CN" sz="2665" dirty="0">
                <a:sym typeface="+mn-ea"/>
              </a:rPr>
              <a:t>2021.</a:t>
            </a:r>
            <a:r>
              <a:rPr lang="en-US" altLang="zh-CN" sz="2665" dirty="0"/>
              <a:t>4-</a:t>
            </a:r>
            <a:r>
              <a:rPr lang="en-US" altLang="zh-CN" sz="2665" dirty="0">
                <a:sym typeface="+mn-ea"/>
              </a:rPr>
              <a:t>2021.</a:t>
            </a:r>
            <a:r>
              <a:rPr lang="en-US" altLang="zh-CN" sz="2665" dirty="0"/>
              <a:t>6</a:t>
            </a:r>
            <a:r>
              <a:rPr lang="zh-CN" altLang="en-US" sz="2665" dirty="0"/>
              <a:t>  搭建三维</a:t>
            </a:r>
            <a:r>
              <a:rPr lang="en-US" altLang="zh-CN" sz="2665" dirty="0"/>
              <a:t>EIT</a:t>
            </a:r>
            <a:r>
              <a:rPr lang="zh-CN" altLang="en-US" sz="2665" dirty="0"/>
              <a:t>系统</a:t>
            </a:r>
            <a:endParaRPr lang="en-US" altLang="zh-CN" sz="2665" dirty="0"/>
          </a:p>
          <a:p>
            <a:pPr>
              <a:lnSpc>
                <a:spcPct val="150000"/>
              </a:lnSpc>
            </a:pPr>
            <a:r>
              <a:rPr lang="en-US" altLang="zh-CN" sz="2665" dirty="0">
                <a:sym typeface="+mn-ea"/>
              </a:rPr>
              <a:t>2021.</a:t>
            </a:r>
            <a:r>
              <a:rPr lang="en-US" altLang="zh-CN" sz="2665" dirty="0"/>
              <a:t>7-</a:t>
            </a:r>
            <a:r>
              <a:rPr lang="en-US" altLang="zh-CN" sz="2665" dirty="0">
                <a:sym typeface="+mn-ea"/>
              </a:rPr>
              <a:t>2021.</a:t>
            </a:r>
            <a:r>
              <a:rPr lang="en-US" altLang="zh-CN" sz="2665" dirty="0"/>
              <a:t>9</a:t>
            </a:r>
            <a:r>
              <a:rPr lang="zh-CN" altLang="en-US" sz="2665" dirty="0"/>
              <a:t>  </a:t>
            </a:r>
            <a:r>
              <a:rPr lang="zh-CN" altLang="en-US" sz="2660" dirty="0">
                <a:sym typeface="+mn-ea"/>
              </a:rPr>
              <a:t>完成</a:t>
            </a:r>
            <a:r>
              <a:rPr lang="zh-CN" altLang="en-US" sz="2660" dirty="0">
                <a:sym typeface="+mn-ea"/>
              </a:rPr>
              <a:t>组织测量</a:t>
            </a:r>
            <a:r>
              <a:rPr lang="zh-CN" altLang="en-US" sz="2660" dirty="0">
                <a:sym typeface="+mn-ea"/>
              </a:rPr>
              <a:t>实验</a:t>
            </a:r>
            <a:endParaRPr lang="en-US" altLang="zh-CN" sz="2665" dirty="0"/>
          </a:p>
          <a:p>
            <a:pPr>
              <a:lnSpc>
                <a:spcPct val="150000"/>
              </a:lnSpc>
            </a:pPr>
            <a:r>
              <a:rPr lang="en-US" altLang="zh-CN" sz="2665" dirty="0">
                <a:sym typeface="+mn-ea"/>
              </a:rPr>
              <a:t>2021.</a:t>
            </a:r>
            <a:r>
              <a:rPr lang="en-US" altLang="zh-CN" sz="2665" dirty="0"/>
              <a:t>10-</a:t>
            </a:r>
            <a:r>
              <a:rPr lang="en-US" altLang="zh-CN" sz="2665" dirty="0">
                <a:sym typeface="+mn-ea"/>
              </a:rPr>
              <a:t>2021.</a:t>
            </a:r>
            <a:r>
              <a:rPr lang="en-US" altLang="zh-CN" sz="2665" dirty="0"/>
              <a:t>12</a:t>
            </a:r>
            <a:r>
              <a:rPr lang="zh-CN" altLang="en-US" sz="2665" dirty="0"/>
              <a:t>总结工作，撰写学位论文，准备答辩。</a:t>
            </a:r>
            <a:endParaRPr lang="zh-CN" altLang="en-US" sz="2665" dirty="0"/>
          </a:p>
          <a:p>
            <a:endParaRPr lang="zh-CN" altLang="en-US" sz="2665" dirty="0"/>
          </a:p>
        </p:txBody>
      </p:sp>
      <p:sp>
        <p:nvSpPr>
          <p:cNvPr id="4" name="内容占位符 5"/>
          <p:cNvSpPr>
            <a:spLocks noGrp="1"/>
          </p:cNvSpPr>
          <p:nvPr/>
        </p:nvSpPr>
        <p:spPr>
          <a:xfrm>
            <a:off x="431165" y="5065395"/>
            <a:ext cx="10846435" cy="195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400" dirty="0"/>
              <a:t>预期成果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一篇学术论文、一篇学位论文、一套三维</a:t>
            </a:r>
            <a:r>
              <a:rPr lang="en-US" altLang="zh-CN" sz="2400" dirty="0"/>
              <a:t>EIT</a:t>
            </a:r>
            <a:r>
              <a:rPr lang="zh-CN" altLang="en-US" sz="2400" dirty="0"/>
              <a:t>系统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" t="395" r="1813" b="1365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内容占位符 3"/>
          <p:cNvSpPr>
            <a:spLocks noGrp="1"/>
          </p:cNvSpPr>
          <p:nvPr>
            <p:ph idx="4294967295"/>
          </p:nvPr>
        </p:nvSpPr>
        <p:spPr>
          <a:xfrm>
            <a:off x="988946" y="1956609"/>
            <a:ext cx="6160791" cy="806790"/>
          </a:xfrm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4400" dirty="0">
                <a:solidFill>
                  <a:srgbClr val="B41D23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感谢聆听，请多多指教！</a:t>
            </a:r>
            <a:endParaRPr lang="en-US" altLang="zh-CN" sz="4400" dirty="0">
              <a:solidFill>
                <a:srgbClr val="B41D23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marL="0" indent="0" algn="ctr">
              <a:buNone/>
            </a:pPr>
            <a:endParaRPr lang="en-US" altLang="zh-CN" sz="4400" dirty="0">
              <a:solidFill>
                <a:srgbClr val="B41D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 marL="0" indent="0" algn="ctr">
              <a:buNone/>
            </a:pPr>
            <a:endParaRPr lang="zh-CN" altLang="en-US" sz="4400" dirty="0">
              <a:solidFill>
                <a:srgbClr val="B41D2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63131" y="5029495"/>
            <a:ext cx="8080024" cy="1014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1E4C75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姓名</a:t>
            </a:r>
            <a:r>
              <a:rPr lang="zh-CN" altLang="en-US" sz="2000" b="1" dirty="0" smtClean="0">
                <a:solidFill>
                  <a:srgbClr val="1E4C75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：</a:t>
            </a:r>
            <a:r>
              <a:rPr lang="zh-CN" altLang="en-US" sz="2000" b="1" dirty="0">
                <a:solidFill>
                  <a:srgbClr val="1E4C75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李晓丞</a:t>
            </a:r>
            <a:r>
              <a:rPr lang="zh-CN" altLang="en-US" sz="2000" b="1" dirty="0" smtClean="0">
                <a:solidFill>
                  <a:srgbClr val="1E4C75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 电话</a:t>
            </a:r>
            <a:r>
              <a:rPr lang="zh-CN" altLang="en-US" sz="2000" b="1" dirty="0">
                <a:solidFill>
                  <a:srgbClr val="1E4C75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：</a:t>
            </a:r>
            <a:r>
              <a:rPr lang="en-US" altLang="zh-CN" sz="2000" b="1" dirty="0">
                <a:solidFill>
                  <a:srgbClr val="1E4C75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15852929997</a:t>
            </a:r>
            <a:endParaRPr lang="en-US" altLang="zh-CN" sz="2000" b="1" dirty="0">
              <a:solidFill>
                <a:srgbClr val="1E4C75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1E4C75"/>
                </a:solidFill>
                <a:latin typeface="Britannic Bold" panose="020B0903060703020204" pitchFamily="34" charset="0"/>
                <a:ea typeface="华文隶书" panose="02010800040101010101" pitchFamily="2" charset="-122"/>
              </a:rPr>
              <a:t>Email</a:t>
            </a:r>
            <a:r>
              <a:rPr lang="zh-CN" altLang="en-US" sz="2000" dirty="0" smtClean="0">
                <a:solidFill>
                  <a:srgbClr val="1E4C75"/>
                </a:solidFill>
                <a:latin typeface="Britannic Bold" panose="020B0903060703020204" pitchFamily="34" charset="0"/>
                <a:ea typeface="华文隶书" panose="02010800040101010101" pitchFamily="2" charset="-122"/>
              </a:rPr>
              <a:t>：</a:t>
            </a:r>
            <a:r>
              <a:rPr lang="en-US" altLang="zh-CN" sz="2000" dirty="0" smtClean="0">
                <a:solidFill>
                  <a:srgbClr val="1E4C75"/>
                </a:solidFill>
                <a:latin typeface="Britannic Bold" panose="020B0903060703020204" pitchFamily="34" charset="0"/>
                <a:ea typeface="华文隶书" panose="02010800040101010101" pitchFamily="2" charset="-122"/>
              </a:rPr>
              <a:t>1079142139</a:t>
            </a:r>
            <a:r>
              <a:rPr lang="en-US" altLang="zh-CN" sz="2000" dirty="0" smtClean="0">
                <a:solidFill>
                  <a:srgbClr val="1E4C75"/>
                </a:solidFill>
                <a:latin typeface="Britannic Bold" panose="020B0903060703020204" pitchFamily="34" charset="0"/>
                <a:ea typeface="华文隶书" panose="02010800040101010101" pitchFamily="2" charset="-122"/>
              </a:rPr>
              <a:t>@qq.com</a:t>
            </a:r>
            <a:endParaRPr lang="en-US" altLang="zh-CN" sz="2000" dirty="0">
              <a:solidFill>
                <a:srgbClr val="1E4C75"/>
              </a:solidFill>
              <a:latin typeface="Britannic Bold" panose="020B0903060703020204" pitchFamily="34" charset="0"/>
              <a:ea typeface="华文隶书" panose="0201080004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5588" y="761777"/>
            <a:ext cx="1846660" cy="91557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52" y="4064346"/>
            <a:ext cx="4354639" cy="1089312"/>
          </a:xfrm>
          <a:prstGeom prst="rect">
            <a:avLst/>
          </a:prstGeom>
          <a:noFill/>
        </p:spPr>
      </p:pic>
      <p:sp>
        <p:nvSpPr>
          <p:cNvPr id="10" name="矩形 9"/>
          <p:cNvSpPr/>
          <p:nvPr/>
        </p:nvSpPr>
        <p:spPr>
          <a:xfrm>
            <a:off x="9699157" y="2093187"/>
            <a:ext cx="1846659" cy="4004104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书山有路</a:t>
            </a:r>
            <a:endParaRPr lang="en-US" altLang="zh-CN" sz="3600" dirty="0">
              <a:solidFill>
                <a:srgbClr val="0070C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rgbClr val="0070C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学海无涯</a:t>
            </a:r>
            <a:endParaRPr lang="en-US" altLang="zh-CN" sz="3600" dirty="0">
              <a:solidFill>
                <a:srgbClr val="0070C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665203" y="4459687"/>
            <a:ext cx="0" cy="1770137"/>
          </a:xfrm>
          <a:prstGeom prst="line">
            <a:avLst/>
          </a:prstGeom>
          <a:ln w="19050">
            <a:solidFill>
              <a:srgbClr val="1E4C7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863131" y="6045158"/>
            <a:ext cx="3785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hlinkClick r:id="rId4"/>
              </a:rPr>
              <a:t>http://biomeasurement.nuaa.edu.cn/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课题论述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7" name="图示 16"/>
          <p:cNvGraphicFramePr/>
          <p:nvPr/>
        </p:nvGraphicFramePr>
        <p:xfrm>
          <a:off x="2020369" y="1430360"/>
          <a:ext cx="7563245" cy="46443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研究背景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9168765" y="2015490"/>
            <a:ext cx="24511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rgbClr val="0000FF"/>
                </a:solidFill>
              </a:rPr>
              <a:t>不同组织电阻率不同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35208" y="976773"/>
            <a:ext cx="1922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rgbClr val="0000FF"/>
                </a:solidFill>
              </a:rPr>
              <a:t>电阻抗监测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07050" y="4189095"/>
            <a:ext cx="1322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rgbClr val="0000FF"/>
                </a:solidFill>
              </a:rPr>
              <a:t>癌症细胞</a:t>
            </a:r>
            <a:endParaRPr lang="zh-CN" altLang="en-US" dirty="0">
              <a:solidFill>
                <a:srgbClr val="0000FF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l="11120" t="3006" r="14170"/>
          <a:stretch>
            <a:fillRect/>
          </a:stretch>
        </p:blipFill>
        <p:spPr>
          <a:xfrm>
            <a:off x="5680710" y="854710"/>
            <a:ext cx="3411855" cy="24707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555" y="1293495"/>
            <a:ext cx="3637915" cy="38646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660" y="3325495"/>
            <a:ext cx="2762250" cy="2095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80135" y="5622925"/>
            <a:ext cx="951801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dirty="0"/>
              <a:t>     </a:t>
            </a:r>
            <a:r>
              <a:rPr lang="zh-CN" altLang="en-US" sz="2000" dirty="0">
                <a:sym typeface="+mn-ea"/>
              </a:rPr>
              <a:t>电阻抗成像（</a:t>
            </a:r>
            <a:r>
              <a:rPr lang="zh-CN" altLang="zh-CN" sz="2000" dirty="0"/>
              <a:t>EIT）设备成本低、检测费用低、无创无害、操作简单，非常适于作为相关疾病的体检项目。EIT技术能够及早的帮助人们预防和发现人体组织病变，为接下来的诊断治疗争取更多的时间，为生命提供更多保障。</a:t>
            </a:r>
            <a:endParaRPr lang="zh-CN" altLang="zh-CN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研究背景</a:t>
            </a:r>
            <a:endParaRPr lang="zh-CN" altLang="en-US" dirty="0" smtClean="0"/>
          </a:p>
        </p:txBody>
      </p:sp>
      <p:sp>
        <p:nvSpPr>
          <p:cNvPr id="6" name="文本框 5"/>
          <p:cNvSpPr txBox="1"/>
          <p:nvPr/>
        </p:nvSpPr>
        <p:spPr>
          <a:xfrm>
            <a:off x="1547816" y="4654951"/>
            <a:ext cx="3053918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</a:rPr>
              <a:t>组织切片速度较慢，只能观察二维平面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878320" y="4838065"/>
            <a:ext cx="42729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2400">
                <a:solidFill>
                  <a:srgbClr val="FF0000"/>
                </a:solidFill>
              </a:defRPr>
            </a:lvl1pPr>
          </a:lstStyle>
          <a:p>
            <a:r>
              <a:rPr lang="en-US" altLang="zh-CN" dirty="0">
                <a:solidFill>
                  <a:srgbClr val="0000FF"/>
                </a:solidFill>
              </a:rPr>
              <a:t>EIT</a:t>
            </a:r>
            <a:r>
              <a:rPr lang="zh-CN" altLang="en-US" dirty="0">
                <a:solidFill>
                  <a:srgbClr val="0000FF"/>
                </a:solidFill>
              </a:rPr>
              <a:t>设备成本低廉、结构简单，并且具备功能成像的特点</a:t>
            </a:r>
            <a:endParaRPr lang="zh-CN" altLang="en-US" dirty="0">
              <a:solidFill>
                <a:srgbClr val="0000FF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450" y="862965"/>
            <a:ext cx="4896485" cy="39052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l="1087" r="2951" b="3702"/>
          <a:stretch>
            <a:fillRect/>
          </a:stretch>
        </p:blipFill>
        <p:spPr>
          <a:xfrm>
            <a:off x="5836920" y="862965"/>
            <a:ext cx="6203315" cy="39052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研究</a:t>
            </a:r>
            <a:r>
              <a:rPr lang="zh-CN" altLang="en-US" dirty="0"/>
              <a:t>现状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7332345" y="4325620"/>
            <a:ext cx="4515485" cy="368300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lang="en-US" altLang="zh-CN"/>
              <a:t>Chen Z , Yang Y , Jia J , et al.IEEE, 2020.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7332345" y="3880485"/>
            <a:ext cx="3895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>
                <a:solidFill>
                  <a:srgbClr val="0000FF"/>
                </a:solidFill>
              </a:rPr>
              <a:t>基于深度学习方法的电阻抗图像重建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30505" y="859155"/>
            <a:ext cx="1161669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00FF"/>
                </a:solidFill>
              </a:rPr>
              <a:t>目前</a:t>
            </a:r>
            <a:r>
              <a:rPr lang="en-US" altLang="zh-CN" sz="2400" dirty="0">
                <a:solidFill>
                  <a:srgbClr val="0000FF"/>
                </a:solidFill>
              </a:rPr>
              <a:t>EIT</a:t>
            </a:r>
            <a:r>
              <a:rPr lang="zh-CN" altLang="en-US" sz="2400" dirty="0">
                <a:solidFill>
                  <a:srgbClr val="0000FF"/>
                </a:solidFill>
              </a:rPr>
              <a:t>系统的研究大都集中在差分成像领域，对于静态成像的研究较少，限制了其应用范围。应用在组织检测还需要进一步减少接触阻抗的影响，并对算法进行优化。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rcRect l="10214" t="12970" r="4006"/>
          <a:stretch>
            <a:fillRect/>
          </a:stretch>
        </p:blipFill>
        <p:spPr>
          <a:xfrm>
            <a:off x="6846570" y="2313305"/>
            <a:ext cx="5000625" cy="15671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2605" r="25733" b="8664"/>
          <a:stretch>
            <a:fillRect/>
          </a:stretch>
        </p:blipFill>
        <p:spPr>
          <a:xfrm>
            <a:off x="-10795" y="2058035"/>
            <a:ext cx="6567170" cy="42443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908165" y="5657215"/>
            <a:ext cx="5452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ea typeface="+mn-lt"/>
                <a:cs typeface="+mn-lt"/>
              </a:rPr>
              <a:t>徐峰，李梦新等</a:t>
            </a:r>
            <a:r>
              <a:rPr lang="en-US" altLang="zh-CN">
                <a:ea typeface="+mn-lt"/>
                <a:cs typeface="+mn-lt"/>
              </a:rPr>
              <a:t>.</a:t>
            </a:r>
            <a:r>
              <a:rPr lang="zh-CN" altLang="en-US">
                <a:ea typeface="+mn-lt"/>
                <a:cs typeface="+mn-lt"/>
              </a:rPr>
              <a:t>中华医学杂志，</a:t>
            </a:r>
            <a:r>
              <a:rPr lang="en-US" altLang="zh-CN">
                <a:ea typeface="+mn-lt"/>
                <a:cs typeface="+mn-lt"/>
              </a:rPr>
              <a:t>2017</a:t>
            </a:r>
            <a:r>
              <a:rPr lang="zh-CN" altLang="en-US">
                <a:ea typeface="+mn-lt"/>
                <a:cs typeface="+mn-lt"/>
              </a:rPr>
              <a:t>，</a:t>
            </a:r>
            <a:r>
              <a:rPr lang="en-US" altLang="zh-CN">
                <a:ea typeface="+mn-lt"/>
                <a:cs typeface="+mn-lt"/>
              </a:rPr>
              <a:t>97</a:t>
            </a:r>
            <a:r>
              <a:rPr lang="zh-CN" altLang="en-US">
                <a:ea typeface="+mn-lt"/>
                <a:cs typeface="+mn-lt"/>
              </a:rPr>
              <a:t>（</a:t>
            </a:r>
            <a:r>
              <a:rPr lang="en-US" altLang="zh-CN">
                <a:ea typeface="+mn-lt"/>
                <a:cs typeface="+mn-lt"/>
              </a:rPr>
              <a:t>18</a:t>
            </a:r>
            <a:r>
              <a:rPr lang="zh-CN" altLang="en-US">
                <a:ea typeface="+mn-lt"/>
                <a:cs typeface="+mn-lt"/>
              </a:rPr>
              <a:t>）</a:t>
            </a:r>
            <a:r>
              <a:rPr lang="en-US" altLang="zh-CN">
                <a:ea typeface="+mn-lt"/>
                <a:cs typeface="+mn-lt"/>
              </a:rPr>
              <a:t>.</a:t>
            </a:r>
            <a:endParaRPr lang="en-US" altLang="zh-CN">
              <a:ea typeface="+mn-lt"/>
              <a:cs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927215" y="5288915"/>
            <a:ext cx="3895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>
                <a:solidFill>
                  <a:srgbClr val="0000FF"/>
                </a:solidFill>
              </a:rPr>
              <a:t>EIT</a:t>
            </a:r>
            <a:r>
              <a:rPr lang="zh-CN" altLang="en-US" dirty="0">
                <a:solidFill>
                  <a:srgbClr val="0000FF"/>
                </a:solidFill>
              </a:rPr>
              <a:t>技术临床应用于乳腺癌检查</a:t>
            </a:r>
            <a:endParaRPr lang="zh-CN" alt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研究目标及内容</a:t>
            </a:r>
            <a:endParaRPr lang="zh-CN" altLang="en-US" dirty="0" smtClean="0"/>
          </a:p>
        </p:txBody>
      </p:sp>
      <p:sp>
        <p:nvSpPr>
          <p:cNvPr id="6" name="内容占位符 5"/>
          <p:cNvSpPr>
            <a:spLocks noGrp="1"/>
          </p:cNvSpPr>
          <p:nvPr>
            <p:ph idx="4294967295"/>
          </p:nvPr>
        </p:nvSpPr>
        <p:spPr>
          <a:xfrm>
            <a:off x="1768589" y="1876924"/>
            <a:ext cx="7863140" cy="3287911"/>
          </a:xfrm>
        </p:spPr>
        <p:txBody>
          <a:bodyPr>
            <a:normAutofit/>
          </a:bodyPr>
          <a:p>
            <a:pPr>
              <a:lnSpc>
                <a:spcPct val="15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 开发适用于三维检测的</a:t>
            </a:r>
            <a:r>
              <a:rPr lang="en-US" altLang="zh-CN" dirty="0"/>
              <a:t>EIT</a:t>
            </a:r>
            <a:r>
              <a:rPr lang="zh-CN" altLang="en-US" dirty="0"/>
              <a:t>传感器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2.</a:t>
            </a:r>
            <a:r>
              <a:rPr lang="zh-CN" altLang="en-US" dirty="0">
                <a:sym typeface="+mn-ea"/>
              </a:rPr>
              <a:t>建立用于组织检测的电阻抗成像系统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3.</a:t>
            </a:r>
            <a:r>
              <a:rPr lang="zh-CN" altLang="en-US" dirty="0"/>
              <a:t>开发静态三维</a:t>
            </a:r>
            <a:r>
              <a:rPr lang="en-US" altLang="zh-CN" dirty="0"/>
              <a:t>EIT</a:t>
            </a:r>
            <a:r>
              <a:rPr lang="zh-CN" altLang="en-US" dirty="0"/>
              <a:t>成像算法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en-US" altLang="zh-CN" dirty="0"/>
              <a:t>4.</a:t>
            </a:r>
            <a:r>
              <a:rPr lang="zh-CN" altLang="en-US" dirty="0"/>
              <a:t>进行组织测量实验</a:t>
            </a:r>
            <a:endParaRPr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50850" y="297180"/>
            <a:ext cx="7467600" cy="476885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研究内容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1-</a:t>
            </a:r>
            <a:r>
              <a:rPr lang="zh-CN" altLang="en-US" dirty="0">
                <a:sym typeface="+mn-ea"/>
              </a:rPr>
              <a:t>开发适用于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三维检测的EIT传感器</a:t>
            </a:r>
            <a:br>
              <a:rPr lang="en-US" altLang="zh-CN" dirty="0"/>
            </a:br>
            <a:endParaRPr lang="zh-CN" altLang="en-US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583879" y="1529340"/>
            <a:ext cx="309830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/>
              <a:t>电极个数：</a:t>
            </a:r>
            <a:r>
              <a:rPr lang="en-US" altLang="zh-CN" sz="2400" dirty="0"/>
              <a:t>24/128</a:t>
            </a:r>
            <a:endParaRPr lang="zh-CN" alt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583565" y="3305810"/>
            <a:ext cx="37604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/>
              <a:t>电极材料：铜、银、金等</a:t>
            </a:r>
            <a:endParaRPr lang="en-US" altLang="zh-CN" sz="2400" dirty="0"/>
          </a:p>
          <a:p>
            <a:endParaRPr lang="zh-CN" alt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583565" y="5432425"/>
            <a:ext cx="433641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/>
              <a:t>电极形状：矩形电极</a:t>
            </a:r>
            <a:r>
              <a:rPr lang="en-US" altLang="zh-CN" sz="2400" dirty="0"/>
              <a:t>/</a:t>
            </a:r>
            <a:r>
              <a:rPr lang="zh-CN" altLang="en-US" sz="2400" dirty="0"/>
              <a:t>组合电极</a:t>
            </a:r>
            <a:endParaRPr lang="en-US" altLang="zh-CN" sz="2400" dirty="0"/>
          </a:p>
          <a:p>
            <a:endParaRPr lang="zh-CN" altLang="en-US" sz="2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3"/>
          <a:stretch>
            <a:fillRect/>
          </a:stretch>
        </p:blipFill>
        <p:spPr>
          <a:xfrm>
            <a:off x="7688580" y="2787650"/>
            <a:ext cx="1968500" cy="16059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20093" y="3076995"/>
            <a:ext cx="1149422" cy="118969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5795" y="874395"/>
            <a:ext cx="2077085" cy="2023110"/>
          </a:xfrm>
          <a:prstGeom prst="rect">
            <a:avLst/>
          </a:prstGeom>
        </p:spPr>
      </p:pic>
      <p:graphicFrame>
        <p:nvGraphicFramePr>
          <p:cNvPr id="15" name="对象 14"/>
          <p:cNvGraphicFramePr/>
          <p:nvPr/>
        </p:nvGraphicFramePr>
        <p:xfrm>
          <a:off x="8042910" y="4518025"/>
          <a:ext cx="1047750" cy="2112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" name="" r:id="rId4" imgW="1828800" imgH="3415665" progId="Visio.Drawing.15">
                  <p:embed/>
                </p:oleObj>
              </mc:Choice>
              <mc:Fallback>
                <p:oleObj name="" r:id="rId4" imgW="1828800" imgH="3415665" progId="Visio.Drawing.15">
                  <p:embed/>
                  <p:pic>
                    <p:nvPicPr>
                      <p:cNvPr id="0" name="图片 1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042910" y="4518025"/>
                        <a:ext cx="1047750" cy="21120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/>
          <p:nvPr/>
        </p:nvGraphicFramePr>
        <p:xfrm>
          <a:off x="5088255" y="4752340"/>
          <a:ext cx="811530" cy="1642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" r:id="rId6" imgW="1389380" imgH="2473960" progId="Visio.Drawing.15">
                  <p:embed/>
                </p:oleObj>
              </mc:Choice>
              <mc:Fallback>
                <p:oleObj name="" r:id="rId6" imgW="1389380" imgH="2473960" progId="Visio.Drawing.15">
                  <p:embed/>
                  <p:pic>
                    <p:nvPicPr>
                      <p:cNvPr id="0" name="图片 1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088255" y="4752340"/>
                        <a:ext cx="811530" cy="16427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31165" y="144145"/>
            <a:ext cx="8129270" cy="476885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研究内容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2-</a:t>
            </a:r>
            <a:r>
              <a:rPr lang="zh-CN" altLang="en-US" dirty="0">
                <a:sym typeface="+mn-ea"/>
              </a:rPr>
              <a:t>建立用于组织检测的电阻抗成像系统</a:t>
            </a:r>
            <a:endParaRPr lang="zh-CN" altLang="en-US" dirty="0" smtClean="0"/>
          </a:p>
        </p:txBody>
      </p:sp>
      <p:sp>
        <p:nvSpPr>
          <p:cNvPr id="99" name="文本框 98"/>
          <p:cNvSpPr txBox="1"/>
          <p:nvPr/>
        </p:nvSpPr>
        <p:spPr>
          <a:xfrm>
            <a:off x="1432944" y="1305425"/>
            <a:ext cx="66740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/>
              <a:t>开发</a:t>
            </a:r>
            <a:r>
              <a:rPr lang="zh-CN" altLang="en-US" sz="2400" dirty="0">
                <a:solidFill>
                  <a:srgbClr val="FF0000"/>
                </a:solidFill>
              </a:rPr>
              <a:t>适用于组织</a:t>
            </a:r>
            <a:r>
              <a:rPr lang="zh-CN" altLang="en-US" sz="2400" dirty="0">
                <a:solidFill>
                  <a:srgbClr val="FF0000"/>
                </a:solidFill>
              </a:rPr>
              <a:t>检测</a:t>
            </a:r>
            <a:r>
              <a:rPr lang="zh-CN" altLang="en-US" sz="2400" dirty="0"/>
              <a:t>的小型</a:t>
            </a:r>
            <a:r>
              <a:rPr lang="en-US" altLang="zh-CN" sz="2400" dirty="0"/>
              <a:t>EIT</a:t>
            </a:r>
            <a:r>
              <a:rPr lang="zh-CN" altLang="en-US" sz="2400" dirty="0"/>
              <a:t>系统</a:t>
            </a:r>
            <a:endParaRPr lang="zh-CN" altLang="en-US" sz="2400" dirty="0"/>
          </a:p>
        </p:txBody>
      </p:sp>
      <p:graphicFrame>
        <p:nvGraphicFramePr>
          <p:cNvPr id="6" name="对象 406"/>
          <p:cNvGraphicFramePr/>
          <p:nvPr/>
        </p:nvGraphicFramePr>
        <p:xfrm>
          <a:off x="1499870" y="1941830"/>
          <a:ext cx="4500245" cy="4159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2294890" imgH="2366645" progId="Visio.Drawing.15">
                  <p:embed/>
                </p:oleObj>
              </mc:Choice>
              <mc:Fallback>
                <p:oleObj name="" r:id="rId1" imgW="2294890" imgH="2366645" progId="Visio.Drawing.15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99870" y="1941830"/>
                        <a:ext cx="4500245" cy="415925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6390" y="2506980"/>
            <a:ext cx="1986915" cy="147955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545580" y="2312670"/>
            <a:ext cx="1179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扩展接口</a:t>
            </a:r>
            <a:endParaRPr lang="zh-CN" altLang="en-US"/>
          </a:p>
        </p:txBody>
      </p:sp>
      <p:graphicFrame>
        <p:nvGraphicFramePr>
          <p:cNvPr id="12" name="对象 11"/>
          <p:cNvGraphicFramePr/>
          <p:nvPr/>
        </p:nvGraphicFramePr>
        <p:xfrm>
          <a:off x="6669405" y="2881630"/>
          <a:ext cx="931545" cy="730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" name="" r:id="rId4" imgW="905510" imgH="716915" progId="Visio.Drawing.15">
                  <p:embed/>
                </p:oleObj>
              </mc:Choice>
              <mc:Fallback>
                <p:oleObj name="" r:id="rId4" imgW="905510" imgH="716915" progId="Visio.Drawing.15">
                  <p:embed/>
                  <p:pic>
                    <p:nvPicPr>
                      <p:cNvPr id="0" name="图片 1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69405" y="2881630"/>
                        <a:ext cx="931545" cy="7302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0206990" y="3030855"/>
            <a:ext cx="13322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x4</a:t>
            </a:r>
            <a:endParaRPr lang="en-US" altLang="zh-CN" sz="3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31165" y="144145"/>
            <a:ext cx="8579485" cy="476885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研究内容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2-</a:t>
            </a:r>
            <a:r>
              <a:rPr lang="zh-CN" altLang="en-US" dirty="0">
                <a:sym typeface="+mn-ea"/>
              </a:rPr>
              <a:t>建立用于组织检测的电阻抗成像系统</a:t>
            </a:r>
            <a:endParaRPr lang="zh-CN" altLang="en-US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1198880" y="2294255"/>
            <a:ext cx="3361055" cy="3841115"/>
          </a:xfrm>
        </p:spPr>
        <p:txBody>
          <a:bodyPr>
            <a:normAutofit/>
          </a:bodyPr>
          <a:p>
            <a:r>
              <a:rPr lang="zh-CN" altLang="en-US" sz="2400" dirty="0"/>
              <a:t>功能：</a:t>
            </a:r>
            <a:endParaRPr lang="en-US" altLang="zh-CN" sz="2400" dirty="0"/>
          </a:p>
          <a:p>
            <a:r>
              <a:rPr lang="en-US" altLang="zh-CN" sz="2400" dirty="0"/>
              <a:t>1.</a:t>
            </a:r>
            <a:r>
              <a:rPr lang="zh-CN" altLang="en-US" sz="2400" dirty="0"/>
              <a:t>实时采集数据</a:t>
            </a:r>
            <a:r>
              <a:rPr lang="zh-CN" altLang="en-US" sz="2400" dirty="0"/>
              <a:t>成像</a:t>
            </a:r>
            <a:endParaRPr lang="en-US" altLang="zh-CN" sz="2400" dirty="0"/>
          </a:p>
          <a:p>
            <a:r>
              <a:rPr lang="en-US" altLang="zh-CN" sz="2400" dirty="0"/>
              <a:t>2.</a:t>
            </a:r>
            <a:r>
              <a:rPr lang="zh-CN" altLang="en-US" sz="2400" dirty="0"/>
              <a:t>导入数据成像</a:t>
            </a:r>
            <a:endParaRPr lang="en-US" altLang="zh-CN" sz="2400" dirty="0"/>
          </a:p>
          <a:p>
            <a:r>
              <a:rPr lang="en-US" altLang="zh-CN" sz="2400" dirty="0"/>
              <a:t>3.</a:t>
            </a:r>
            <a:r>
              <a:rPr lang="zh-CN" altLang="en-US" sz="2400" dirty="0"/>
              <a:t>选择权重文件</a:t>
            </a:r>
            <a:endParaRPr lang="en-US" altLang="zh-CN" sz="2400" dirty="0"/>
          </a:p>
          <a:p>
            <a:r>
              <a:rPr lang="en-US" altLang="zh-CN" sz="2400" dirty="0"/>
              <a:t>4.</a:t>
            </a:r>
            <a:r>
              <a:rPr lang="zh-CN" altLang="en-US" sz="2400" dirty="0"/>
              <a:t>选择网络模型</a:t>
            </a:r>
            <a:endParaRPr lang="zh-CN" alt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1319530" y="1120775"/>
            <a:ext cx="88639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>
                <a:solidFill>
                  <a:srgbClr val="0000FF"/>
                </a:solidFill>
              </a:rPr>
              <a:t>采用</a:t>
            </a:r>
            <a:r>
              <a:rPr lang="en-US" altLang="zh-CN" sz="2400" dirty="0">
                <a:solidFill>
                  <a:srgbClr val="0000FF"/>
                </a:solidFill>
              </a:rPr>
              <a:t>C++</a:t>
            </a:r>
            <a:r>
              <a:rPr lang="zh-CN" altLang="en-US" sz="2400" dirty="0">
                <a:solidFill>
                  <a:srgbClr val="0000FF"/>
                </a:solidFill>
              </a:rPr>
              <a:t>和</a:t>
            </a:r>
            <a:r>
              <a:rPr lang="en-US" altLang="zh-CN" sz="2400" dirty="0">
                <a:solidFill>
                  <a:srgbClr val="0000FF"/>
                </a:solidFill>
              </a:rPr>
              <a:t>Qt</a:t>
            </a:r>
            <a:r>
              <a:rPr lang="zh-CN" altLang="en-US" sz="2400" dirty="0">
                <a:solidFill>
                  <a:srgbClr val="0000FF"/>
                </a:solidFill>
              </a:rPr>
              <a:t>开发</a:t>
            </a:r>
            <a:r>
              <a:rPr lang="en-US" altLang="zh-CN" sz="2400" dirty="0">
                <a:solidFill>
                  <a:srgbClr val="0000FF"/>
                </a:solidFill>
              </a:rPr>
              <a:t>EIT</a:t>
            </a:r>
            <a:r>
              <a:rPr lang="zh-CN" altLang="en-US" sz="2400" dirty="0">
                <a:solidFill>
                  <a:srgbClr val="0000FF"/>
                </a:solidFill>
              </a:rPr>
              <a:t>成像软件，提高实验效率，增强用户体验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graphicFrame>
        <p:nvGraphicFramePr>
          <p:cNvPr id="5" name="对象 4"/>
          <p:cNvGraphicFramePr/>
          <p:nvPr/>
        </p:nvGraphicFramePr>
        <p:xfrm>
          <a:off x="4774565" y="2089785"/>
          <a:ext cx="5231765" cy="29787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9672955" imgH="5683885" progId="Visio.Drawing.15">
                  <p:embed/>
                </p:oleObj>
              </mc:Choice>
              <mc:Fallback>
                <p:oleObj name="" r:id="rId1" imgW="9672955" imgH="5683885" progId="Visio.Drawing.15">
                  <p:embed/>
                  <p:pic>
                    <p:nvPicPr>
                      <p:cNvPr id="0" name="图片 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774565" y="2089785"/>
                        <a:ext cx="5231765" cy="29787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e7ca0f35-fb1e-436d-9b3e-601bd17b1b91}"/>
  <p:tag name="TABLE_ENDDRAG_ORIGIN_RECT" val="262*135"/>
  <p:tag name="TABLE_ENDDRAG_RECT" val="637*100*262*135"/>
</p:tagLst>
</file>

<file path=ppt/tags/tag2.xml><?xml version="1.0" encoding="utf-8"?>
<p:tagLst xmlns:p="http://schemas.openxmlformats.org/presentationml/2006/main">
  <p:tag name="KSO_WM_UNIT_PLACING_PICTURE_USER_VIEWPORT" val="{&quot;height&quot;:7436,&quot;width&quot;:7646}"/>
</p:tagLst>
</file>

<file path=ppt/tags/tag3.xml><?xml version="1.0" encoding="utf-8"?>
<p:tagLst xmlns:p="http://schemas.openxmlformats.org/presentationml/2006/main">
  <p:tag name="KSO_WM_UNIT_PLACING_PICTURE_USER_VIEWPORT" val="{&quot;height&quot;:7365,&quot;width&quot;:8265}"/>
</p:tagLst>
</file>

<file path=ppt/tags/tag4.xml><?xml version="1.0" encoding="utf-8"?>
<p:tagLst xmlns:p="http://schemas.openxmlformats.org/presentationml/2006/main">
  <p:tag name="KSO_WM_UNIT_TABLE_BEAUTIFY" val="smartTable{684ac5b6-3781-4d4f-9b5a-e2627e84c59e}"/>
  <p:tag name="TABLE_ENDDRAG_ORIGIN_RECT" val="365*160"/>
  <p:tag name="TABLE_ENDDRAG_RECT" val="319*106*365*160"/>
</p:tagLst>
</file>

<file path=ppt/tags/tag5.xml><?xml version="1.0" encoding="utf-8"?>
<p:tagLst xmlns:p="http://schemas.openxmlformats.org/presentationml/2006/main">
  <p:tag name="KSO_WM_UNIT_TABLE_BEAUTIFY" val="smartTable{274ef2f5-e50b-4853-bc39-6bfc081bd265}"/>
  <p:tag name="TABLE_ENDDRAG_ORIGIN_RECT" val="265*103"/>
  <p:tag name="TABLE_ENDDRAG_RECT" val="40*373*265*10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1632</Words>
  <Application>WPS 演示</Application>
  <PresentationFormat>宽屏</PresentationFormat>
  <Paragraphs>270</Paragraphs>
  <Slides>17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17</vt:i4>
      </vt:variant>
      <vt:variant>
        <vt:lpstr>幻灯片标题</vt:lpstr>
      </vt:variant>
      <vt:variant>
        <vt:i4>17</vt:i4>
      </vt:variant>
    </vt:vector>
  </HeadingPairs>
  <TitlesOfParts>
    <vt:vector size="51" baseType="lpstr">
      <vt:lpstr>Arial</vt:lpstr>
      <vt:lpstr>宋体</vt:lpstr>
      <vt:lpstr>Wingdings</vt:lpstr>
      <vt:lpstr>黑体</vt:lpstr>
      <vt:lpstr>微软雅黑</vt:lpstr>
      <vt:lpstr>Times New Roman</vt:lpstr>
      <vt:lpstr>楷体_GB2312</vt:lpstr>
      <vt:lpstr>新宋体</vt:lpstr>
      <vt:lpstr>华文隶书</vt:lpstr>
      <vt:lpstr>Britannic Bold</vt:lpstr>
      <vt:lpstr>Yu Gothic UI Semibold</vt:lpstr>
      <vt:lpstr>华文行楷</vt:lpstr>
      <vt:lpstr>等线</vt:lpstr>
      <vt:lpstr>等线 Light</vt:lpstr>
      <vt:lpstr>Arial Unicode MS</vt:lpstr>
      <vt:lpstr>Yu Gothic</vt:lpstr>
      <vt:lpstr>Office 主题​​</vt:lpstr>
      <vt:lpstr>Visio.Drawing.15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Equation.KSEE3</vt:lpstr>
      <vt:lpstr>Equation.KSEE3</vt:lpstr>
      <vt:lpstr>PowerPoint 演示文稿</vt:lpstr>
      <vt:lpstr>课题论述</vt:lpstr>
      <vt:lpstr>研究背景</vt:lpstr>
      <vt:lpstr>研究背景</vt:lpstr>
      <vt:lpstr>研究现状</vt:lpstr>
      <vt:lpstr>研究目标及内容</vt:lpstr>
      <vt:lpstr>研究内容1-开发适用于三维检测的EIT传感器 </vt:lpstr>
      <vt:lpstr>研究内容2-建立用于组织检测的电阻抗成像系统</vt:lpstr>
      <vt:lpstr>研究内容2-建立用于组织检测的电阻抗成像系统</vt:lpstr>
      <vt:lpstr>研究内容3-开发静态三维EIT成像算法</vt:lpstr>
      <vt:lpstr>研究内容3-开发静态三维EIT成像算法</vt:lpstr>
      <vt:lpstr>研究内容4-进行组织测量实验</vt:lpstr>
      <vt:lpstr>可行性分析-已经实现二维多边形目标的检测 </vt:lpstr>
      <vt:lpstr>可行性分析-三维EIT</vt:lpstr>
      <vt:lpstr>可行性分析</vt:lpstr>
      <vt:lpstr>研究计划及预期成果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</dc:creator>
  <cp:lastModifiedBy>s</cp:lastModifiedBy>
  <cp:revision>102</cp:revision>
  <dcterms:created xsi:type="dcterms:W3CDTF">2020-08-31T02:41:00Z</dcterms:created>
  <dcterms:modified xsi:type="dcterms:W3CDTF">2020-12-13T14:08:08Z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